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50"/>
  </p:notesMasterIdLst>
  <p:sldIdLst>
    <p:sldId id="330" r:id="rId2"/>
    <p:sldId id="331" r:id="rId3"/>
    <p:sldId id="256" r:id="rId4"/>
    <p:sldId id="257" r:id="rId5"/>
    <p:sldId id="258" r:id="rId6"/>
    <p:sldId id="262" r:id="rId7"/>
    <p:sldId id="357" r:id="rId8"/>
    <p:sldId id="298" r:id="rId9"/>
    <p:sldId id="354" r:id="rId10"/>
    <p:sldId id="355" r:id="rId11"/>
    <p:sldId id="353" r:id="rId12"/>
    <p:sldId id="261" r:id="rId13"/>
    <p:sldId id="320" r:id="rId14"/>
    <p:sldId id="347" r:id="rId15"/>
    <p:sldId id="265" r:id="rId16"/>
    <p:sldId id="362" r:id="rId17"/>
    <p:sldId id="356" r:id="rId18"/>
    <p:sldId id="266" r:id="rId19"/>
    <p:sldId id="334" r:id="rId20"/>
    <p:sldId id="316" r:id="rId21"/>
    <p:sldId id="336" r:id="rId22"/>
    <p:sldId id="349" r:id="rId23"/>
    <p:sldId id="348" r:id="rId24"/>
    <p:sldId id="350" r:id="rId25"/>
    <p:sldId id="268" r:id="rId26"/>
    <p:sldId id="272" r:id="rId27"/>
    <p:sldId id="273" r:id="rId28"/>
    <p:sldId id="275" r:id="rId29"/>
    <p:sldId id="279" r:id="rId30"/>
    <p:sldId id="340" r:id="rId31"/>
    <p:sldId id="351" r:id="rId32"/>
    <p:sldId id="341" r:id="rId33"/>
    <p:sldId id="342" r:id="rId34"/>
    <p:sldId id="343" r:id="rId35"/>
    <p:sldId id="344" r:id="rId36"/>
    <p:sldId id="345" r:id="rId37"/>
    <p:sldId id="285" r:id="rId38"/>
    <p:sldId id="335" r:id="rId39"/>
    <p:sldId id="358" r:id="rId40"/>
    <p:sldId id="359" r:id="rId41"/>
    <p:sldId id="360" r:id="rId42"/>
    <p:sldId id="363" r:id="rId43"/>
    <p:sldId id="364" r:id="rId44"/>
    <p:sldId id="365" r:id="rId45"/>
    <p:sldId id="366" r:id="rId46"/>
    <p:sldId id="367" r:id="rId47"/>
    <p:sldId id="368" r:id="rId48"/>
    <p:sldId id="31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301DC-0C2D-497B-B26A-9654E0050CB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DF3C-0721-4B01-A38C-FFB12D1FC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65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onsultant.ru/document/cons_doc_LAW_158654/?frame=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99661/?dst=100004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96944" cy="33843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ОБРАЗОВАТЕЛЬНЫМ ПРОГРАММАМ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ОСНОВНОГО ОБЩЕГО ОБРАЗОВАНИЯ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664" y="4869160"/>
            <a:ext cx="6840760" cy="160040"/>
          </a:xfrm>
        </p:spPr>
        <p:txBody>
          <a:bodyPr>
            <a:normAutofit fontScale="25000" lnSpcReduction="20000"/>
          </a:bodyPr>
          <a:lstStyle/>
          <a:p>
            <a:endParaRPr lang="ru-RU" sz="1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МБОУ СОШ №42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им.Х.Мамсурова г.Владикавказ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zykova_it\Pictures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157192"/>
            <a:ext cx="1911102" cy="1341512"/>
          </a:xfrm>
          <a:prstGeom prst="rect">
            <a:avLst/>
          </a:prstGeom>
          <a:noFill/>
        </p:spPr>
      </p:pic>
      <p:pic>
        <p:nvPicPr>
          <p:cNvPr id="6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229200"/>
            <a:ext cx="2448272" cy="1407686"/>
          </a:xfrm>
          <a:prstGeom prst="rect">
            <a:avLst/>
          </a:prstGeom>
          <a:noFill/>
        </p:spPr>
      </p:pic>
      <p:pic>
        <p:nvPicPr>
          <p:cNvPr id="7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20" y="5381600"/>
            <a:ext cx="2448272" cy="140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98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r>
              <a:rPr lang="ru-RU" b="1" dirty="0" smtClean="0"/>
              <a:t>В дополнительные сроки, но не позднее начала следующего учебного года могут сдавать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выпускники, пропустившие ОГЭ по уважительной причине;</a:t>
            </a:r>
          </a:p>
          <a:p>
            <a:pPr lvl="0"/>
            <a:r>
              <a:rPr lang="ru-RU" dirty="0" smtClean="0"/>
              <a:t>обучающиеся за рубежом;</a:t>
            </a:r>
          </a:p>
          <a:p>
            <a:pPr lvl="0"/>
            <a:r>
              <a:rPr lang="ru-RU" dirty="0" smtClean="0"/>
              <a:t>получившие неудовлетворительную оценку.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СРОКИ</a:t>
            </a:r>
            <a:endParaRPr lang="ru-RU" dirty="0"/>
          </a:p>
        </p:txBody>
      </p:sp>
      <p:pic>
        <p:nvPicPr>
          <p:cNvPr id="4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01208"/>
            <a:ext cx="2448272" cy="1407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0626824"/>
              </p:ext>
            </p:extLst>
          </p:nvPr>
        </p:nvGraphicFramePr>
        <p:xfrm>
          <a:off x="395536" y="1340769"/>
          <a:ext cx="8568952" cy="538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9053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 26  мая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E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>
                    <a:solidFill>
                      <a:srgbClr val="CEFEFE"/>
                    </a:solidFill>
                  </a:tcPr>
                </a:tc>
              </a:tr>
              <a:tr h="70541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мая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E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EFEFE"/>
                    </a:solidFill>
                  </a:tcPr>
                </a:tc>
              </a:tr>
              <a:tr h="144796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мая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E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биология, информатика и ИКТ, литература</a:t>
                      </a:r>
                    </a:p>
                  </a:txBody>
                  <a:tcPr>
                    <a:solidFill>
                      <a:srgbClr val="CEFEFE"/>
                    </a:solidFill>
                  </a:tcPr>
                </a:tc>
              </a:tr>
              <a:tr h="72398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июня  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E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информатика и ИКТ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EFEFE"/>
                    </a:solidFill>
                  </a:tcPr>
                </a:tc>
              </a:tr>
              <a:tr h="100243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 июня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E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химия, география, физика</a:t>
                      </a:r>
                    </a:p>
                  </a:txBody>
                  <a:tcPr>
                    <a:solidFill>
                      <a:srgbClr val="CEFEFE"/>
                    </a:solidFill>
                  </a:tcPr>
                </a:tc>
              </a:tr>
              <a:tr h="59688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9 июня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E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>
                    <a:solidFill>
                      <a:srgbClr val="CEFEFE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sz="4200" b="1" cap="all" dirty="0">
                <a:latin typeface="Arial" panose="020B0604020202020204" pitchFamily="34" charset="0"/>
                <a:cs typeface="Arial" panose="020B0604020202020204" pitchFamily="34" charset="0"/>
              </a:rPr>
              <a:t>Расписание ОГЭ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xmlns="" val="15679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340768"/>
            <a:ext cx="81369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получивших неудовлетворительные оценки,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допущенных в текущем году к сдаче экзаменов по соответствующим учебным предметам в случаях, предусмотренных настоящим Порядком,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предусматриваются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 проведения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(сентябрь)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01208"/>
            <a:ext cx="2448272" cy="140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08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2348880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которых о нарушении установленного порядка проведения ГИА конфликтной комиссией была удовлетворена;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которых были аннулированы ГЭК в случае выявления фактов нарушений установленного порядка проведения ГИА, совершенных лицами, указанными в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Ссылка на текущий документ"/>
              </a:rPr>
              <a:t>пункте 37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настоящего Порядка, или иными (неустановленными) лицами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 к сдаче ГИА по соответствующему 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учебному предмету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текущем году допускаются обучающиеся:</a:t>
            </a:r>
            <a:endParaRPr lang="ru-RU" sz="2400" dirty="0"/>
          </a:p>
        </p:txBody>
      </p:sp>
      <p:pic>
        <p:nvPicPr>
          <p:cNvPr id="6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301208"/>
            <a:ext cx="2448272" cy="140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06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916832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нарушившие установленный порядок проведения ОГЭ, в том числе удалённые с экзамена, повторно к сдаче экзаменов в текущем году по соответствующем учебным предметам не допускаются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01208"/>
            <a:ext cx="2448272" cy="140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40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ГИА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01208"/>
            <a:ext cx="2448272" cy="140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42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>
          <a:xfrm>
            <a:off x="467544" y="0"/>
            <a:ext cx="8460432" cy="9807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lvl="0" algn="ctr">
              <a:defRPr/>
            </a:pPr>
            <a:r>
              <a:rPr lang="ru-RU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/>
              </a:rPr>
              <a:t>Формы проведения ГИА по образовательным программам основного общего образования</a:t>
            </a:r>
            <a:endParaRPr lang="ru-RU" sz="3200" b="1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32812" name="Group 4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54562376"/>
              </p:ext>
            </p:extLst>
          </p:nvPr>
        </p:nvGraphicFramePr>
        <p:xfrm>
          <a:off x="457200" y="981075"/>
          <a:ext cx="4038600" cy="568801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94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75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5"/>
                          </a:solidFill>
                          <a:effectLst/>
                          <a:latin typeface="Times New Roman" pitchFamily="18" charset="0"/>
                        </a:rPr>
                        <a:t>ОГЭ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5"/>
                          </a:solidFill>
                          <a:effectLst/>
                          <a:latin typeface="Times New Roman" pitchFamily="18" charset="0"/>
                        </a:rPr>
                        <a:t>основной государственный экзамен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3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 (далее – КИМ)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825" name="Group 5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xmlns="" val="3410867727"/>
              </p:ext>
            </p:extLst>
          </p:nvPr>
        </p:nvGraphicFramePr>
        <p:xfrm>
          <a:off x="4648200" y="981075"/>
          <a:ext cx="4316413" cy="5726140"/>
        </p:xfrm>
        <a:graphic>
          <a:graphicData uri="http://schemas.openxmlformats.org/drawingml/2006/table">
            <a:tbl>
              <a:tblPr/>
              <a:tblGrid>
                <a:gridCol w="4316413"/>
              </a:tblGrid>
              <a:tr h="1781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</a:rPr>
                        <a:t>ГВЭ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</a:rPr>
                        <a:t>государственный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</a:rPr>
                        <a:t>выпускной экзамен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7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7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 виде письменных и устных экзаменов с использованием текстов, тем, заданий, билетов.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Могут сдавать ГВЭ:</a:t>
                      </a:r>
                    </a:p>
                    <a:p>
                      <a:pPr marL="360000" marR="0" lvl="0" indent="-36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Обучающиеся с ограниченными возможностями здоровья</a:t>
                      </a:r>
                    </a:p>
                    <a:p>
                      <a:pPr marL="360000" marR="0" lvl="0" indent="-36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Обучающиеся дети-инвалиды и инвалиды</a:t>
                      </a:r>
                    </a:p>
                    <a:p>
                      <a:pPr marL="360000" marR="0" lvl="0" indent="-36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Обучающиеся на дому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Время экзамена увеличивается на 1,5 часа.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799742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3" y="1628800"/>
            <a:ext cx="8208912" cy="44973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считаются учащиеся имеющие справку об инвалидности или справку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комиссии (ПМПК)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(ул.Интернациональная,24).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с ОВЗ сдают ОГЭ как и все остальные, но в отдельной аудитории и с увеличением продолжительности экзамена на 1,5 часа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С ОВЗ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44824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проводятся в ППЭ, места расположения которых утверждаются органами исполнительной власти субъектов Российской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выделяется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 рабочее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не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место для личных вещей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 Все личные вещи оставляются в специально отведенной аудитории.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01208"/>
            <a:ext cx="2448272" cy="140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00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06084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участник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прибывает в пункт проведения экзамена (далее - ППЭ) не менее чем за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минут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его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01208"/>
            <a:ext cx="2448272" cy="140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0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2204864"/>
            <a:ext cx="8640960" cy="392129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от 29.12.2012 № 273-ФЗ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аккредитации общественных наблюдателей от 28.06.2013 № 491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№1394 от 25.12.2013 N 1394 "Об утверждении Порядка проведения государственной итоговой аттестации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основного общего образования" (зарегистрировано в Минюсте России 03.02.2014 N 31206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НОРМАТИВНЫЕ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ПРАВОВЫЕ АКТЫ ФЕДЕРАЛЬНЫЕ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01208"/>
            <a:ext cx="2448272" cy="140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93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208911" cy="4209331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 ППЭ совместно с организаторами проверяют на входе в ППЭ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паспорт;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списках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ДОПУСКА В ППЭ</a:t>
            </a:r>
            <a:b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413011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запрещается проносить в ППЭ телефоны и другое видео- и звукозаписывающее оборудование.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сдается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самостоятельно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 помощи посторонних лиц.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экзамена на рабочем столе обучающегося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экзаменационных материалов, находятся: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Гелиевая ручка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питание (при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необходимости).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01208"/>
            <a:ext cx="2448272" cy="140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63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экзамене в обязательном порядке ведется видеозапись.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аттестация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общеобразовательным предметам в субъектах Российской Федерации начинается в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2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математике, русскому языку, литературе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минут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физике, обществознанию, географии, химии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минут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информатике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 минут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английскому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минут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географии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 не включается время, выделенное на подготовительные мероприятия (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обучающихся,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пакетов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экзаменационными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материалами, заполнение регистрационных полей экзаменационной работы, настройка технических средств).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ОГЭ</a:t>
            </a:r>
            <a:endParaRPr lang="ru-RU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36712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ограниченными возможностями здоровья, обучающихся детей-инвалидов, продолжительность ОГЭ увеличивается на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часа</a:t>
            </a:r>
          </a:p>
          <a:p>
            <a:pPr algn="just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80728"/>
            <a:ext cx="878497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 также по желанию в ППЭ присутствуют представители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общественные наблюдатели, аккредитованные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порядке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массовой информации присутствуют в аудиториях для проведения экзамена только до момента начала заполнения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регистрационных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полей экзаменационной работы.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наблюдатели свободно перемещаются по ППЭ. При этом в одной аудитории находится только один общественный наблюдатель.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2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62880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общаться друг с другом, не могут свободно перемещаться по аудитории и ППЭ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экзамена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выходить из аудитории и перемещаться по ППЭ в сопровождении одного из организаторов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выходе из аудитории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оставляют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материалы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черновики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столе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4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1" y="1916832"/>
            <a:ext cx="8496944" cy="4209331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- 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обучающимся, организаторам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ассистентам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техническим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 - выносить из аудиторий и ППЭ экзаменационные материалы на бумажном или электронном носителях, фотографировать экзаменационные материалы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ППЭ </a:t>
            </a:r>
            <a:r>
              <a:rPr lang="ru-RU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0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8"/>
            <a:ext cx="7732381" cy="3705275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допустившие нарушение установленного порядка проведения ГИА, удаляются с экзамена.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обучающийся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здоровья или другим объективным причинам не завершает выполнение экзаменационной работы, то он досрочно покидает аудиторию.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УДАЛЕНИЕ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1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00200"/>
            <a:ext cx="7702624" cy="3268960"/>
          </a:xfrm>
        </p:spPr>
        <p:txBody>
          <a:bodyPr>
            <a:normAutofit/>
          </a:bodyPr>
          <a:lstStyle/>
          <a:p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УТВЕРЖДЕНИЕ, ИЗМЕНЕНИЕ </a:t>
            </a:r>
            <a:b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И (ИЛИ) АННУЛИРОВАНИЕ РЕЗУЛЬТАТОВ  ГИА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653136"/>
            <a:ext cx="6400800" cy="1473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09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68760"/>
            <a:ext cx="85689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2016 года выпускники 9-х классов обязаны сдать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(русский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язык, математика) и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предмета по выбору.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могут выбрать предметы: литература,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физика,химия,биология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география,история,обществознание,англ.язык,информатика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ИКТ.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проводится в форме основного государственного экзамена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(ОГЭ).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661248"/>
            <a:ext cx="2016224" cy="1047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43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ПРИЁМ И РАССМОТРЕНИЕ АПЕЛЛЯЦИЙ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01208"/>
            <a:ext cx="2448272" cy="140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37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5693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нарушении установленного порядка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конфликтной комиссией была удовлетворена апелляция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обучающегося, ГЭК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аннулировании результата ГИА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по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соответствующему учебному предмету, а также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его допуске к ГИА в дополнительные сроки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несогласии с выставленными баллами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конфликтной комиссией была удовлетворена апелляция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обучающегося, ГЭК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изменении результата ГИА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протоколам конфликтной комиссии.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АППЕЛЯЦИЙ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7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106" y="806986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комиссия принимает в письменной форме апелляции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нарушении установленного порядка проведения ГИА по учебному предмету и (или) о несогласии с выставленными баллами в конфликтную комиссию.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рассматривает апелляции по вопросам содержания и структуры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материалов по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предметам, а также по вопросам, связанным с нарушением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требований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настоящего Порядка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неправильного оформления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экзаменационной работы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(или) его родители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(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законные представители)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 желании присутствуют при рассмотрении апелляции, а также общественные наблюдатели.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1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2736"/>
            <a:ext cx="87849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Апелляцию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установленного порядка проведения ГИА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подает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соответствующему учебному предмету члену ГЭК,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покидая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рассмотрении апелляции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решений: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отклонении апелляции;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удовлетворении апелляции.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удовлетворении апелляции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экзамена,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процедуре которого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подана апелляция, аннулируется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 предоставляется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сдать экзамен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соответствующему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учебному предмету в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расписанием ГИА.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72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16832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комиссия рассматривает апелляцию о нарушении устанавливаемого порядка проведения ГИА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 ее поступления в конфликтную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0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24744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в течение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рабочих дней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объявления результатов ГИА по соответствующему учебному предмету.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подают апелляцию о несогласии с выставленными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баллами руководителю организации,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осуществляющую образовательную деятельность,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были допущены в установленном порядке 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ГИА. 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и их родители (законные представители) заблаговременно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информируются о времени, месте и порядке рассмотрения апелляций.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13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9675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рассмотрения апелляции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комиссия принимает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отклонении апелляции и сохранении выставленных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удовлетворении апелляции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выставлении других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6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628800"/>
            <a:ext cx="89289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Обучающимся, не прошедшим ГИА или получившим на ГИА неудовлетворительные результаты более чем по одному обязательному учебному предмету, либо получившим повторно неудовлетворительный результат по одному из этих предметов на ГИА в дополнительные сроки,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право пройти ГИА по соответствующим учебным предметам не ранее чем через год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сроки и в формах, устанавливаемых настоящим Порядком.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6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196753"/>
            <a:ext cx="7408333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РЦОКО предлагает услугу по проведению  тренировочного тестирования в форме ОГЭ.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ПРОБНЫЕ ЭКЗАМЕНЫ</a:t>
            </a:r>
            <a:b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7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825" y="-1775460"/>
            <a:ext cx="7420349" cy="104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76873"/>
            <a:ext cx="7804389" cy="36724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ГИА допускаются обучающиеся, не имеющие академической задолженности и в полном объеме выполнившие учебный план или индивидуальный учебный план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(имеющие годовые отметки по всем учебным предметам учебного плана за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не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удовлетворительных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Участники ГИА</a:t>
            </a:r>
          </a:p>
        </p:txBody>
      </p:sp>
      <p:pic>
        <p:nvPicPr>
          <p:cNvPr id="4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01208"/>
            <a:ext cx="2448272" cy="140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76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396" y="-1701000"/>
            <a:ext cx="7063208" cy="10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Autofit/>
          </a:bodyPr>
          <a:lstStyle/>
          <a:p>
            <a:r>
              <a:rPr lang="ru-RU" sz="2000" dirty="0" smtClean="0"/>
              <a:t>ГРАФИК ДОПОЛНИТЕЛЬНЫХ ЗАНЯТИЙ ПО ПОДГОТОВКЕ К ОГЭ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836712"/>
          <a:ext cx="8424936" cy="6922977"/>
        </p:xfrm>
        <a:graphic>
          <a:graphicData uri="http://schemas.openxmlformats.org/drawingml/2006/table">
            <a:tbl>
              <a:tblPr/>
              <a:tblGrid>
                <a:gridCol w="1008112"/>
                <a:gridCol w="1368152"/>
                <a:gridCol w="1368152"/>
                <a:gridCol w="1440160"/>
                <a:gridCol w="1224136"/>
                <a:gridCol w="2016224"/>
              </a:tblGrid>
              <a:tr h="101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День нед.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Каб.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Ф.И.О. учителя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5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Родной язык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Тогоева З.И.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Баракова Е.Э.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Алборова З.Х.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Вторник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Гтоева М.Т.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Русск.язык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Королева Л.В.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Басиева О.К.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Засешвили В.Г.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Засешвили В.Г.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Понедельник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Басиева О.К.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Сланова А.Ч.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Дибирова И.Ф.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Сланова А.Ч.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Уруймагова З.Ю.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Уруймагова З.Ю.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Обществозн.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Дзабаева М.Х.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Понедельник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Дзабаева М.Х.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9кл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Дзабаева М.Х.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Дзабаева М.Х.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321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Васильева Т.П.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 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Суббота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Асоянц Р.В.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3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 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Цхурбаева Н.А.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 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Суббота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Цхурбаева Ф.А.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 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Суббота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15.20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Дударова Ф.А.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Англ.язык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 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Кадржанова А.В.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Англ.язык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 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Суббота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Кайтмазова Р.Т.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Англ.язык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Албегова В.В.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Англ.язык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Понедельник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Тахохова Е.Ф.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Англ.язык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Пятница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Бадтиева Ф.А.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 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Алексеева Л.В.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 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Химилонова М.Т.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География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Евсюкова В.Н.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 кл.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309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Евсюкова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В.Н.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96" marR="25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C:\Users\bzykova_it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bzykova_it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28092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bzykova_it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bzykova_it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bzykova_it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bzykova_it\Desktop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44824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</a:t>
            </a:r>
            <a:endParaRPr lang="ru-RU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8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052736"/>
            <a:ext cx="79928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учебные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указываются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в заявлении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предметов, тем учащимся, которые планируют продолжить учебу в 10-м профильном классе необходимо выбирать предметы строго в соответствии с профилем 10-го класса.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до 1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 по месту учебы.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01208"/>
            <a:ext cx="2448272" cy="140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39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ГВЭ на территории Российской Федерации и за ее пределами предусматривается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расписание экзаменов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каждому учебному предмету устанавливается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проведения экзаменов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обязательным учебным предметам начинается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25 мая текущего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Сроки и продолжительность проведения ГИА</a:t>
            </a:r>
          </a:p>
        </p:txBody>
      </p:sp>
    </p:spTree>
    <p:extLst>
      <p:ext uri="{BB962C8B-B14F-4D97-AF65-F5344CB8AC3E}">
        <p14:creationId xmlns:p14="http://schemas.microsoft.com/office/powerpoint/2010/main" xmlns="" val="32497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Условием допуска 9-классников к прохождению ОГЭ является успешная сдача устной части по русскому языку- говорение. В течение 15 мин. ученик должен прочитать текст за определенное время, ответить на вопросы по тексту, дать описание картины. Оценивание «зачет»- «незачет».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Новое в ОГЭ – 2018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УСТНАЯ ЧАСТЬ ПО РУССКОМУ ЯЗЫКУ : ГОВОРЕНИЕ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5382934"/>
              </p:ext>
            </p:extLst>
          </p:nvPr>
        </p:nvGraphicFramePr>
        <p:xfrm>
          <a:off x="251520" y="2780928"/>
          <a:ext cx="871296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42552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ДОСРОЧНО 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20 апреля 2018г.)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3762">
                <a:tc>
                  <a:txBody>
                    <a:bodyPr/>
                    <a:lstStyle/>
                    <a:p>
                      <a:pPr algn="ctr"/>
                      <a:endParaRPr lang="ru-RU" sz="24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ОСНОВНОЙ</a:t>
                      </a:r>
                      <a:r>
                        <a:rPr lang="ru-RU" sz="2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ПЕРИОД </a:t>
                      </a:r>
                      <a:r>
                        <a:rPr lang="ru-RU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25 мая 2018)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3762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СРОКИ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4 сентября 2018)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474424"/>
          </a:xfrm>
        </p:spPr>
        <p:txBody>
          <a:bodyPr>
            <a:normAutofit/>
          </a:bodyPr>
          <a:lstStyle/>
          <a:p>
            <a:r>
              <a:rPr lang="ru-RU" sz="3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Расписание ОГЭ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Евгения\Desktop\Общешкольные родительские собрания, 2015-2016\9 класс, 2015-2016\картинка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01208"/>
            <a:ext cx="2448272" cy="1407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6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b="1" dirty="0" smtClean="0"/>
              <a:t>Досрочно, но</a:t>
            </a:r>
            <a:r>
              <a:rPr lang="ru-RU" sz="3200" b="1" dirty="0" smtClean="0">
                <a:solidFill>
                  <a:srgbClr val="FF0000"/>
                </a:solidFill>
              </a:rPr>
              <a:t> не ранее 20 апреля, </a:t>
            </a:r>
            <a:r>
              <a:rPr lang="ru-RU" sz="3200" b="1" dirty="0" smtClean="0"/>
              <a:t>экзамены могут сдать</a:t>
            </a:r>
            <a:r>
              <a:rPr lang="ru-RU" sz="3200" dirty="0" smtClean="0"/>
              <a:t>:</a:t>
            </a:r>
          </a:p>
          <a:p>
            <a:pPr lvl="0"/>
            <a:r>
              <a:rPr lang="ru-RU" dirty="0" smtClean="0"/>
              <a:t>спортсмены: выезжающие на тренировочные сборы, соревнования, смотры, кандидаты в сборные команды РФ;</a:t>
            </a:r>
          </a:p>
          <a:p>
            <a:pPr lvl="0"/>
            <a:r>
              <a:rPr lang="ru-RU" dirty="0" smtClean="0"/>
              <a:t>участники международных олимпиад школьников, конкурсов и соревнований;</a:t>
            </a:r>
          </a:p>
          <a:p>
            <a:pPr lvl="0"/>
            <a:r>
              <a:rPr lang="ru-RU" dirty="0" smtClean="0"/>
              <a:t>ученики направляемые на лечение и профилактические мероприятия;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ДОСРОЧНЫЙ  ЭТАП  ОГЭ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1835</Words>
  <Application>Microsoft Office PowerPoint</Application>
  <PresentationFormat>Экран (4:3)</PresentationFormat>
  <Paragraphs>354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Волна</vt:lpstr>
      <vt:lpstr>    ГОСУДАРСТВЕННАЯ ИТОГОВАЯ АТТЕСТАЦИЯ  ПО ОБРАЗОВАТЕЛЬНЫМ ПРОГРАММАМ  ОСНОВНОГО ОБЩЕГО ОБРАЗОВАНИЯ  В 2018 ГОДУ   </vt:lpstr>
      <vt:lpstr>НОРМАТИВНЫЕ ПРАВОВЫЕ АКТЫ ФЕДЕРАЛЬНЫЕ  ДОКУМЕНТЫ</vt:lpstr>
      <vt:lpstr>Слайд 3</vt:lpstr>
      <vt:lpstr>Участники ГИА</vt:lpstr>
      <vt:lpstr>Слайд 5</vt:lpstr>
      <vt:lpstr>Сроки и продолжительность проведения ГИА</vt:lpstr>
      <vt:lpstr>Условием допуска 9-классников к прохождению ОГЭ является успешная сдача устной части по русскому языку- говорение. В течение 15 мин. ученик должен прочитать текст за определенное время, ответить на вопросы по тексту, дать описание картины. Оценивание «зачет»- «незачет». </vt:lpstr>
      <vt:lpstr>Расписание ОГЭ </vt:lpstr>
      <vt:lpstr>ДОСРОЧНЫЙ  ЭТАП  ОГЭ</vt:lpstr>
      <vt:lpstr>ДОПОЛНИТЕЛЬНЫЕ СРОКИ</vt:lpstr>
      <vt:lpstr>Расписание ОГЭ ОСНОВНОЙ ПЕРИОД </vt:lpstr>
      <vt:lpstr>Слайд 12</vt:lpstr>
      <vt:lpstr>Повторно к сдаче ГИА по соответствующему  учебному предмету в текущем году допускаются обучающиеся:</vt:lpstr>
      <vt:lpstr>Слайд 14</vt:lpstr>
      <vt:lpstr> ПРОВЕДЕНИЕ ГИА</vt:lpstr>
      <vt:lpstr>Формы проведения ГИА по образовательным программам основного общего образования</vt:lpstr>
      <vt:lpstr>УЧАЩИЕСЯ С ОВЗ</vt:lpstr>
      <vt:lpstr>Слайд 18</vt:lpstr>
      <vt:lpstr>Слайд 19</vt:lpstr>
      <vt:lpstr>СХЕМА ДОПУСКА В ППЭ </vt:lpstr>
      <vt:lpstr>Слайд 21</vt:lpstr>
      <vt:lpstr>Слайд 22</vt:lpstr>
      <vt:lpstr>ПРОДОЛЖИТЕЛЬНОСТЬ ОГЭ</vt:lpstr>
      <vt:lpstr>Слайд 24</vt:lpstr>
      <vt:lpstr>Слайд 25</vt:lpstr>
      <vt:lpstr>Слайд 26</vt:lpstr>
      <vt:lpstr>В ППЭ ЗАПРЕЩАЕТСЯ:</vt:lpstr>
      <vt:lpstr>УДАЛЕНИЕ</vt:lpstr>
      <vt:lpstr> УТВЕРЖДЕНИЕ, ИЗМЕНЕНИЕ  И (ИЛИ) АННУЛИРОВАНИЕ РЕЗУЛЬТАТОВ  ГИА </vt:lpstr>
      <vt:lpstr>ПРИЁМ И РАССМОТРЕНИЕ АПЕЛЛЯЦИЙ</vt:lpstr>
      <vt:lpstr>ВИДЫ АППЕЛЯЦИЙ</vt:lpstr>
      <vt:lpstr>Слайд 32</vt:lpstr>
      <vt:lpstr>Слайд 33</vt:lpstr>
      <vt:lpstr>Слайд 34</vt:lpstr>
      <vt:lpstr>Слайд 35</vt:lpstr>
      <vt:lpstr>Слайд 36</vt:lpstr>
      <vt:lpstr>Слайд 37</vt:lpstr>
      <vt:lpstr>ПРОБНЫЕ ЭКЗАМЕНЫ </vt:lpstr>
      <vt:lpstr>Слайд 39</vt:lpstr>
      <vt:lpstr>Слайд 40</vt:lpstr>
      <vt:lpstr>ГРАФИК ДОПОЛНИТЕЛЬНЫХ ЗАНЯТИЙ ПО ПОДГОТОВКЕ К ОГЭ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bzykova_it</cp:lastModifiedBy>
  <cp:revision>92</cp:revision>
  <dcterms:created xsi:type="dcterms:W3CDTF">2014-02-20T14:07:26Z</dcterms:created>
  <dcterms:modified xsi:type="dcterms:W3CDTF">2018-01-18T10:58:15Z</dcterms:modified>
</cp:coreProperties>
</file>