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59" r:id="rId5"/>
    <p:sldId id="260" r:id="rId6"/>
    <p:sldId id="262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7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9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4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6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9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dirty="0" smtClean="0">
                <a:latin typeface="Times New Roman"/>
                <a:cs typeface="Times New Roman"/>
              </a:rPr>
              <a:t>МБОУ СОШ №42 им.Х.Мамсурова</a:t>
            </a:r>
            <a:br>
              <a:rPr lang="ru-RU" sz="4800" i="1" dirty="0" smtClean="0">
                <a:latin typeface="Times New Roman"/>
                <a:cs typeface="Times New Roman"/>
              </a:rPr>
            </a:br>
            <a:r>
              <a:rPr lang="ru-RU" sz="4800" i="1" dirty="0" smtClean="0">
                <a:latin typeface="Times New Roman"/>
                <a:cs typeface="Times New Roman"/>
              </a:rPr>
              <a:t>ГИА – 9 классы</a:t>
            </a:r>
            <a:endParaRPr sz="4800" i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5478779"/>
            <a:ext cx="60502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147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Заместитель директора по УВР </a:t>
            </a:r>
            <a:r>
              <a:rPr lang="ru-RU" sz="2000" dirty="0" err="1" smtClean="0">
                <a:latin typeface="Times New Roman"/>
                <a:cs typeface="Times New Roman"/>
              </a:rPr>
              <a:t>Бзыкова</a:t>
            </a:r>
            <a:r>
              <a:rPr lang="ru-RU" sz="2000" dirty="0" smtClean="0">
                <a:latin typeface="Times New Roman"/>
                <a:cs typeface="Times New Roman"/>
              </a:rPr>
              <a:t> И.Т.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45720"/>
            <a:ext cx="749554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6439" marR="5080" indent="-1983739">
              <a:lnSpc>
                <a:spcPct val="120100"/>
              </a:lnSpc>
              <a:spcBef>
                <a:spcPts val="100"/>
              </a:spcBef>
            </a:pPr>
            <a:r>
              <a:rPr sz="2900" spc="-10" dirty="0"/>
              <a:t>Проверка </a:t>
            </a:r>
            <a:r>
              <a:rPr sz="2900" spc="-5" dirty="0"/>
              <a:t>экзаменационных работ </a:t>
            </a:r>
            <a:r>
              <a:rPr sz="2900" spc="-10" dirty="0"/>
              <a:t>участников  </a:t>
            </a:r>
            <a:r>
              <a:rPr sz="2900" dirty="0"/>
              <a:t>ГИА и их </a:t>
            </a:r>
            <a:r>
              <a:rPr sz="2900" spc="-10" dirty="0"/>
              <a:t>оценивание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76580" y="12331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1784350"/>
            <a:ext cx="11493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pc="-10" dirty="0"/>
              <a:t>Предметные комиссии </a:t>
            </a:r>
            <a:r>
              <a:rPr spc="-5" dirty="0"/>
              <a:t>проверяют </a:t>
            </a:r>
            <a:r>
              <a:rPr dirty="0"/>
              <a:t>и </a:t>
            </a:r>
            <a:r>
              <a:rPr spc="-10" dirty="0"/>
              <a:t>оценивают обезличенные </a:t>
            </a:r>
            <a:r>
              <a:rPr spc="-15" dirty="0"/>
              <a:t>копии  </a:t>
            </a:r>
            <a:r>
              <a:rPr spc="-5" dirty="0"/>
              <a:t>экзаменационных </a:t>
            </a:r>
            <a:r>
              <a:rPr spc="-10" dirty="0"/>
              <a:t>работ</a:t>
            </a:r>
            <a:r>
              <a:rPr dirty="0"/>
              <a:t> </a:t>
            </a:r>
            <a:r>
              <a:rPr spc="-10" dirty="0"/>
              <a:t>обучающихся</a:t>
            </a: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Экзаменационные работы проверяются </a:t>
            </a:r>
            <a:r>
              <a:rPr spc="-10" dirty="0"/>
              <a:t>двумя</a:t>
            </a:r>
            <a:r>
              <a:rPr spc="5" dirty="0"/>
              <a:t> </a:t>
            </a:r>
            <a:r>
              <a:rPr spc="-5" dirty="0"/>
              <a:t>экспертами</a:t>
            </a:r>
          </a:p>
          <a:p>
            <a:pPr marL="12700" marR="5080" indent="124460">
              <a:lnSpc>
                <a:spcPts val="1920"/>
              </a:lnSpc>
              <a:spcBef>
                <a:spcPts val="475"/>
              </a:spcBef>
            </a:pPr>
            <a:r>
              <a:rPr spc="-10" dirty="0"/>
              <a:t>Обработка </a:t>
            </a:r>
            <a:r>
              <a:rPr dirty="0"/>
              <a:t>и </a:t>
            </a:r>
            <a:r>
              <a:rPr spc="-10" dirty="0"/>
              <a:t>проверка </a:t>
            </a:r>
            <a:r>
              <a:rPr spc="-5" dirty="0"/>
              <a:t>экзаменационных работ занимает не </a:t>
            </a:r>
            <a:r>
              <a:rPr spc="-15" dirty="0"/>
              <a:t>более  </a:t>
            </a:r>
            <a:r>
              <a:rPr spc="-10" dirty="0"/>
              <a:t>десяти </a:t>
            </a:r>
            <a:r>
              <a:rPr spc="-5" dirty="0"/>
              <a:t>рабочих</a:t>
            </a:r>
            <a:r>
              <a:rPr dirty="0"/>
              <a:t> </a:t>
            </a:r>
            <a:r>
              <a:rPr spc="-5" dirty="0"/>
              <a:t>дней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26428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2656840"/>
            <a:ext cx="7854315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645920" algn="l"/>
                <a:tab pos="3134995" algn="l"/>
                <a:tab pos="3547110" algn="l"/>
                <a:tab pos="5022850" algn="l"/>
                <a:tab pos="6058535" algn="l"/>
                <a:tab pos="7719695" algn="l"/>
              </a:tabLst>
            </a:pP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4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000" spc="-7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ты	в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ев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в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пятибалльную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систему</a:t>
            </a:r>
            <a:r>
              <a:rPr sz="20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оценивания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216908"/>
            <a:ext cx="754379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АПЕЛЛЯЦИЯ  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Выпускник имеет право подать апелляцию  на 1. Нарушение процедуры проведения ГИА  при условии, что он не вышел за пределы ППЭ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2. О несогласии </a:t>
            </a:r>
            <a:r>
              <a:rPr lang="ru-RU" sz="2900" b="1" spc="-35" smtClean="0">
                <a:solidFill>
                  <a:srgbClr val="FF0000"/>
                </a:solidFill>
                <a:latin typeface="Calibri"/>
                <a:cs typeface="Calibri"/>
              </a:rPr>
              <a:t>с выставленными баллами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3806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369" y="4599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369" y="5151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Прием </a:t>
            </a:r>
            <a:r>
              <a:rPr sz="4000" dirty="0"/>
              <a:t>и </a:t>
            </a:r>
            <a:r>
              <a:rPr sz="4000" spc="-10" dirty="0"/>
              <a:t>рассмотрение</a:t>
            </a:r>
            <a:r>
              <a:rPr sz="4000" spc="-65" dirty="0"/>
              <a:t> </a:t>
            </a:r>
            <a:r>
              <a:rPr sz="4000" spc="-15" dirty="0"/>
              <a:t>апелляций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28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579879"/>
            <a:ext cx="7998461" cy="514628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Гуманитарный профиль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л</a:t>
            </a:r>
            <a:r>
              <a:rPr lang="ru-RU" sz="2800" b="1" spc="-2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итература, </a:t>
            </a:r>
            <a:r>
              <a:rPr lang="ru-RU" sz="2800" b="1" spc="-2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иностр.язык</a:t>
            </a:r>
            <a:r>
              <a:rPr lang="ru-RU" sz="2800" b="1" spc="-2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, история, право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5" dirty="0" smtClean="0">
                <a:solidFill>
                  <a:srgbClr val="0070C0"/>
                </a:solidFill>
                <a:latin typeface="Calibri"/>
                <a:cs typeface="Calibri"/>
              </a:rPr>
              <a:t>Естественно-научный профиль:</a:t>
            </a:r>
            <a:endParaRPr sz="3000" b="1" u="sng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marL="508634" marR="5080" algn="ctr">
              <a:lnSpc>
                <a:spcPts val="3990"/>
              </a:lnSpc>
              <a:spcBef>
                <a:spcPts val="190"/>
              </a:spcBef>
            </a:pPr>
            <a:r>
              <a:rPr lang="ru-RU" sz="3000" b="1" spc="-20" dirty="0" err="1" smtClean="0">
                <a:solidFill>
                  <a:srgbClr val="0070C0"/>
                </a:solidFill>
                <a:latin typeface="Calibri"/>
                <a:cs typeface="Calibri"/>
              </a:rPr>
              <a:t>Углубленно:м</a:t>
            </a:r>
            <a:r>
              <a:rPr sz="3000" b="1" spc="-20" dirty="0" err="1" smtClean="0">
                <a:solidFill>
                  <a:srgbClr val="0070C0"/>
                </a:solidFill>
                <a:latin typeface="Calibri"/>
                <a:cs typeface="Calibri"/>
              </a:rPr>
              <a:t>атематика</a:t>
            </a:r>
            <a:r>
              <a:rPr sz="3000" b="1" spc="-20" dirty="0" smtClean="0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ru-RU" sz="3000" b="1" spc="-15" dirty="0" smtClean="0">
                <a:solidFill>
                  <a:srgbClr val="0070C0"/>
                </a:solidFill>
                <a:latin typeface="Calibri"/>
                <a:cs typeface="Calibri"/>
              </a:rPr>
              <a:t>химия, биология</a:t>
            </a:r>
            <a:endParaRPr sz="3000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Универсальный: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русск.яз., математика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00B050"/>
                </a:solidFill>
                <a:latin typeface="Times New Roman"/>
                <a:cs typeface="Times New Roman"/>
              </a:rPr>
              <a:t>Технологический: 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математика, физика, информатика</a:t>
            </a:r>
            <a:endParaRPr lang="ru-RU" sz="2800" b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000" b="1" u="sng" spc="-15" dirty="0" smtClean="0">
                <a:solidFill>
                  <a:schemeClr val="tx2"/>
                </a:solidFill>
                <a:latin typeface="Calibri"/>
                <a:cs typeface="Calibri"/>
              </a:rPr>
              <a:t>Социально-экономический: математика, география, экономика</a:t>
            </a:r>
            <a:endParaRPr sz="3000" u="sng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r>
              <a:rPr lang="ru-RU" sz="3000" dirty="0" smtClean="0">
                <a:latin typeface="Calibri"/>
                <a:cs typeface="Calibri"/>
              </a:rPr>
              <a:t>Индивидуальные проекты, </a:t>
            </a:r>
            <a:r>
              <a:rPr lang="ru-RU" sz="3000" dirty="0" err="1" smtClean="0">
                <a:latin typeface="Calibri"/>
                <a:cs typeface="Calibri"/>
              </a:rPr>
              <a:t>элективы</a:t>
            </a:r>
            <a:r>
              <a:rPr lang="ru-RU" sz="3000" dirty="0" smtClean="0">
                <a:latin typeface="Calibri"/>
                <a:cs typeface="Calibri"/>
              </a:rPr>
              <a:t> </a:t>
            </a:r>
            <a:r>
              <a:rPr lang="ru-RU" sz="3000" smtClean="0">
                <a:latin typeface="Calibri"/>
                <a:cs typeface="Calibri"/>
              </a:rPr>
              <a:t>в соответствии с профилем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7420" y="219709"/>
            <a:ext cx="5046980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 indent="-947419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Профильное</a:t>
            </a:r>
            <a:r>
              <a:rPr sz="4000" spc="-70" dirty="0"/>
              <a:t> </a:t>
            </a:r>
            <a:r>
              <a:rPr sz="4000" spc="-15" dirty="0" err="1"/>
              <a:t>обучение</a:t>
            </a:r>
            <a:r>
              <a:rPr sz="4000" spc="-15" dirty="0"/>
              <a:t>  </a:t>
            </a:r>
            <a:r>
              <a:rPr sz="4000" spc="-5" dirty="0" smtClean="0"/>
              <a:t>20</a:t>
            </a:r>
            <a:r>
              <a:rPr lang="ru-RU" sz="4000" spc="-5" dirty="0" smtClean="0"/>
              <a:t>22</a:t>
            </a:r>
            <a:r>
              <a:rPr sz="4000" spc="-5" dirty="0" smtClean="0"/>
              <a:t>-20</a:t>
            </a:r>
            <a:r>
              <a:rPr lang="ru-RU" sz="4000" spc="-5" dirty="0" smtClean="0"/>
              <a:t>23</a:t>
            </a:r>
            <a:r>
              <a:rPr sz="4000" spc="-25" dirty="0" smtClean="0"/>
              <a:t> </a:t>
            </a:r>
            <a:r>
              <a:rPr sz="4000" spc="-40" dirty="0" err="1" smtClean="0"/>
              <a:t>уч.г</a:t>
            </a:r>
            <a:r>
              <a:rPr lang="ru-RU" sz="4000" spc="-40" dirty="0" smtClean="0"/>
              <a:t>од</a:t>
            </a:r>
            <a:r>
              <a:rPr sz="4000" spc="-40" dirty="0" smtClean="0"/>
              <a:t>.</a:t>
            </a:r>
            <a:endParaRPr sz="4000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4625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00000"/>
                </a:solidFill>
                <a:latin typeface="Calibri"/>
                <a:cs typeface="Calibri"/>
              </a:rPr>
              <a:t>для  </a:t>
            </a:r>
            <a:r>
              <a:rPr sz="4800" spc="-10" dirty="0">
                <a:solidFill>
                  <a:srgbClr val="000000"/>
                </a:solidFill>
                <a:latin typeface="Calibri"/>
                <a:cs typeface="Calibri"/>
              </a:rPr>
              <a:t>рассмотрения: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>
                <a:latin typeface="Calibri"/>
                <a:cs typeface="Calibri"/>
              </a:rPr>
              <a:t>ПОРЯДОК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22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23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585470"/>
            <a:ext cx="88392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u="sng" spc="-5" dirty="0" smtClean="0"/>
              <a:t>Проект расписания </a:t>
            </a:r>
            <a:r>
              <a:rPr lang="ru-RU" sz="4800" u="sng" spc="-10" dirty="0" smtClean="0"/>
              <a:t>ОГЭ</a:t>
            </a:r>
            <a:r>
              <a:rPr sz="4800" u="sng" spc="-10" dirty="0" smtClean="0"/>
              <a:t>-20</a:t>
            </a:r>
            <a:r>
              <a:rPr lang="ru-RU" sz="4800" u="sng" spc="-10" dirty="0" smtClean="0"/>
              <a:t>23 </a:t>
            </a:r>
            <a:br>
              <a:rPr lang="ru-RU" sz="4800" u="sng" spc="-10" dirty="0" smtClean="0"/>
            </a:br>
            <a:r>
              <a:rPr lang="ru-RU" sz="4800" u="sng" spc="-10" dirty="0" smtClean="0"/>
              <a:t/>
            </a:r>
            <a:br>
              <a:rPr lang="ru-RU" sz="4800" u="sng" spc="-10" dirty="0" smtClean="0"/>
            </a:br>
            <a:r>
              <a:rPr lang="ru-RU" sz="4400" u="sng" spc="-10" dirty="0" smtClean="0">
                <a:solidFill>
                  <a:schemeClr val="tx2"/>
                </a:solidFill>
              </a:rPr>
              <a:t>досрочный период- </a:t>
            </a:r>
            <a:r>
              <a:rPr lang="ru-RU" sz="4400" spc="-10" dirty="0" smtClean="0">
                <a:solidFill>
                  <a:schemeClr val="tx2"/>
                </a:solidFill>
              </a:rPr>
              <a:t>20.04.-14.05.20 </a:t>
            </a:r>
            <a:r>
              <a:rPr lang="ru-RU" sz="4400" u="sng" spc="-10" dirty="0" smtClean="0">
                <a:solidFill>
                  <a:schemeClr val="tx2"/>
                </a:solidFill>
              </a:rPr>
              <a:t>основной период- </a:t>
            </a:r>
            <a:r>
              <a:rPr lang="ru-RU" sz="4400" spc="-10" dirty="0" smtClean="0">
                <a:solidFill>
                  <a:schemeClr val="tx2"/>
                </a:solidFill>
              </a:rPr>
              <a:t>21.05.-1.07.20</a:t>
            </a:r>
            <a:br>
              <a:rPr lang="ru-RU" sz="4400" spc="-10" dirty="0" smtClean="0">
                <a:solidFill>
                  <a:schemeClr val="tx2"/>
                </a:solidFill>
              </a:rPr>
            </a:br>
            <a:r>
              <a:rPr lang="ru-RU" sz="4400" u="sng" spc="-10" dirty="0" smtClean="0">
                <a:solidFill>
                  <a:schemeClr val="tx2"/>
                </a:solidFill>
              </a:rPr>
              <a:t>дополнительный период-</a:t>
            </a:r>
            <a:r>
              <a:rPr lang="ru-RU" sz="4400" spc="-10" dirty="0" smtClean="0">
                <a:solidFill>
                  <a:schemeClr val="tx2"/>
                </a:solidFill>
              </a:rPr>
              <a:t/>
            </a:r>
            <a:br>
              <a:rPr lang="ru-RU" sz="4400" spc="-10" dirty="0" smtClean="0">
                <a:solidFill>
                  <a:schemeClr val="tx2"/>
                </a:solidFill>
              </a:rPr>
            </a:br>
            <a:r>
              <a:rPr lang="ru-RU" sz="4400" spc="-10" dirty="0" smtClean="0">
                <a:solidFill>
                  <a:schemeClr val="tx2"/>
                </a:solidFill>
              </a:rPr>
              <a:t>3.09.-17.09.20</a:t>
            </a:r>
            <a:endParaRPr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617</Words>
  <Application>Microsoft Office PowerPoint</Application>
  <PresentationFormat>Экран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Тема Office</vt:lpstr>
      <vt:lpstr>МБОУ СОШ №42 им.Х.Мамсурова ГИА – 9 классы</vt:lpstr>
      <vt:lpstr>Основные вопросы для  рассмотрения:</vt:lpstr>
      <vt:lpstr>ОБЩИЕ ПОЛОЖЕНИЯ ГИА в 9 классе</vt:lpstr>
      <vt:lpstr>Формы проведения ГИА</vt:lpstr>
      <vt:lpstr>Проект расписания ОГЭ-2023   досрочный период- 20.04.-14.05.20 основной период- 21.05.-1.07.20 дополнительный период- 3.09.-17.09.20</vt:lpstr>
      <vt:lpstr>Учащиеся с ОВЗ</vt:lpstr>
      <vt:lpstr>ПОРЯДОК ПРОВЕДЕНИЯ  ГИА</vt:lpstr>
      <vt:lpstr>ПОРЯДОК ПРОВЕДЕНИЯ  ГИА</vt:lpstr>
      <vt:lpstr>Презентация PowerPoint</vt:lpstr>
      <vt:lpstr>Порядок проведения ГИА</vt:lpstr>
      <vt:lpstr>Порядок проведения ГИА</vt:lpstr>
      <vt:lpstr>Проверка экзаменационных работ участников  ГИА и их оценивание</vt:lpstr>
      <vt:lpstr>ЕСЛИ НАБРАЛ БАЛЛОВ НИЖЕ  МИНИМАЛЬНОГО….</vt:lpstr>
      <vt:lpstr>Прием и рассмотрение апелляций</vt:lpstr>
      <vt:lpstr>Профильное обучение  2022-2023 уч.год.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Ирина Тугановна Бзыкова</cp:lastModifiedBy>
  <cp:revision>37</cp:revision>
  <dcterms:created xsi:type="dcterms:W3CDTF">2017-10-17T11:06:34Z</dcterms:created>
  <dcterms:modified xsi:type="dcterms:W3CDTF">2022-11-03T12:09:13Z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