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80" r:id="rId7"/>
    <p:sldId id="262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83" r:id="rId23"/>
    <p:sldId id="284" r:id="rId24"/>
    <p:sldId id="285" r:id="rId25"/>
    <p:sldId id="277" r:id="rId26"/>
    <p:sldId id="279" r:id="rId27"/>
    <p:sldId id="278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619AE-EFF4-4FD0-AAB9-FEDEB58BECE2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BC8E0-3644-4A97-83B0-90203568096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276FBD-AFC6-4E42-9D80-8C892F06BEF0}" type="datetimeFigureOut">
              <a:rPr lang="ru-RU" smtClean="0"/>
              <a:pPr/>
              <a:t>25.10.2019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59F14-1888-4550-800D-B5CAE651A7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1"/>
            <a:ext cx="7846640" cy="201622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МБОУ СОШ №42  им.Х.Мамсурова</a:t>
            </a:r>
            <a:b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г.Владикавказ</a:t>
            </a: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ЕГЭ – 2020 </a:t>
            </a:r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bzykova_it\Desktop\ЕГЭ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8424936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Для получения аттестата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24744"/>
            <a:ext cx="8712968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Необходимо сдать </a:t>
            </a:r>
            <a:r>
              <a:rPr lang="ru-RU" sz="3600" b="1" dirty="0" smtClean="0"/>
              <a:t>обязательные</a:t>
            </a:r>
          </a:p>
          <a:p>
            <a:r>
              <a:rPr lang="ru-RU" sz="3600" b="1" dirty="0" smtClean="0"/>
              <a:t>предметы – русский язык и математику</a:t>
            </a:r>
          </a:p>
          <a:p>
            <a:r>
              <a:rPr lang="ru-RU" sz="3600" dirty="0" smtClean="0"/>
              <a:t>• Но для поступления в ВУЗ  необходимо сдать предметы, которые обозначают </a:t>
            </a:r>
            <a:r>
              <a:rPr lang="ru-RU" sz="3600" dirty="0" err="1" smtClean="0"/>
              <a:t>ВУЗы.Сдать</a:t>
            </a:r>
            <a:r>
              <a:rPr lang="ru-RU" sz="3600" dirty="0" smtClean="0"/>
              <a:t> можно </a:t>
            </a:r>
            <a:r>
              <a:rPr lang="ru-RU" sz="3600" b="1" dirty="0" smtClean="0"/>
              <a:t>любое количество предметов.</a:t>
            </a:r>
          </a:p>
          <a:p>
            <a:r>
              <a:rPr lang="ru-RU" sz="3200" b="1" dirty="0" smtClean="0">
                <a:solidFill>
                  <a:srgbClr val="C00000"/>
                </a:solidFill>
              </a:rPr>
              <a:t>Чтобы получить аттестат надо </a:t>
            </a:r>
            <a:r>
              <a:rPr lang="ru-RU" sz="3200" b="1" u="sng" dirty="0" smtClean="0">
                <a:solidFill>
                  <a:srgbClr val="C00000"/>
                </a:solidFill>
              </a:rPr>
              <a:t>по русскому яз. </a:t>
            </a:r>
            <a:r>
              <a:rPr lang="ru-RU" sz="3200" b="1" dirty="0" smtClean="0">
                <a:solidFill>
                  <a:srgbClr val="C00000"/>
                </a:solidFill>
              </a:rPr>
              <a:t>набрать </a:t>
            </a:r>
            <a:r>
              <a:rPr lang="ru-RU" sz="3200" b="1" u="sng" dirty="0" smtClean="0">
                <a:solidFill>
                  <a:srgbClr val="C00000"/>
                </a:solidFill>
              </a:rPr>
              <a:t>не менее 24 баллов, </a:t>
            </a:r>
            <a:r>
              <a:rPr lang="ru-RU" sz="3200" b="1" dirty="0" smtClean="0">
                <a:solidFill>
                  <a:srgbClr val="C00000"/>
                </a:solidFill>
              </a:rPr>
              <a:t>по </a:t>
            </a:r>
            <a:r>
              <a:rPr lang="ru-RU" sz="3200" b="1" u="sng" dirty="0" smtClean="0">
                <a:solidFill>
                  <a:srgbClr val="C00000"/>
                </a:solidFill>
              </a:rPr>
              <a:t>математике профильной-27 балов</a:t>
            </a:r>
            <a:r>
              <a:rPr lang="ru-RU" sz="3200" b="1" dirty="0" smtClean="0">
                <a:solidFill>
                  <a:srgbClr val="C00000"/>
                </a:solidFill>
              </a:rPr>
              <a:t>, или математике </a:t>
            </a:r>
            <a:r>
              <a:rPr lang="ru-RU" sz="3200" b="1" u="sng" dirty="0" smtClean="0">
                <a:solidFill>
                  <a:srgbClr val="C00000"/>
                </a:solidFill>
              </a:rPr>
              <a:t>базовой- не ниже оценки «3»</a:t>
            </a:r>
          </a:p>
          <a:p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Математика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052736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Если выпускник сдал только математику базового уровня и получил положительную оценку – это дает право на получение аттестата, но в ВУЗ, куда требуется экзамен по математике, он поступить не может</a:t>
            </a:r>
            <a:r>
              <a:rPr lang="ru-RU" sz="2800" u="sng" dirty="0" smtClean="0">
                <a:solidFill>
                  <a:srgbClr val="FF0000"/>
                </a:solidFill>
                <a:latin typeface="Arial Black" pitchFamily="34" charset="0"/>
              </a:rPr>
              <a:t>. Для поступления в ВУЗ необходимо сдавать математику профильного уровня.</a:t>
            </a:r>
            <a:r>
              <a:rPr lang="ru-RU" sz="2800" dirty="0" smtClean="0">
                <a:latin typeface="Arial Black" pitchFamily="34" charset="0"/>
              </a:rPr>
              <a:t> Выпускник имеет право сдать математику только одного уровня: или профиль, или базу</a:t>
            </a:r>
            <a:endParaRPr lang="ru-RU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Результаты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7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Выполненная экзаменационная работа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оценивается в первичных баллах. Количество первичных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баллов за выполнение каждого задания можно 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узнать в спецификации КИМ по предмету.</a:t>
            </a:r>
          </a:p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Первичные баллы переводятся в тестовые,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которые и устанавливают итоговый результат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ЕГЭ по 100-балльной шкале.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Результаты ЕГЭ каждого участника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заносятся в федеральную информационную</a:t>
            </a:r>
          </a:p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систему.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rgbClr val="C00000"/>
                </a:solidFill>
              </a:rPr>
              <a:t>Апелляция</a:t>
            </a:r>
            <a:endParaRPr lang="ru-RU" sz="48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12776"/>
            <a:ext cx="79928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Апелляция – это письменное заявление</a:t>
            </a:r>
          </a:p>
          <a:p>
            <a:r>
              <a:rPr lang="ru-RU" sz="3600" dirty="0" smtClean="0"/>
              <a:t>участника ЕГЭ либо о нарушении</a:t>
            </a:r>
          </a:p>
          <a:p>
            <a:r>
              <a:rPr lang="ru-RU" sz="3600" dirty="0" smtClean="0"/>
              <a:t>установленного порядка проведения ЕГЭ </a:t>
            </a:r>
            <a:r>
              <a:rPr lang="ru-RU" sz="3600" dirty="0" smtClean="0">
                <a:solidFill>
                  <a:srgbClr val="C00000"/>
                </a:solidFill>
              </a:rPr>
              <a:t>(заявление надо подать не выходя из пункта проведения экзамена),</a:t>
            </a:r>
          </a:p>
          <a:p>
            <a:r>
              <a:rPr lang="ru-RU" sz="3600" dirty="0" smtClean="0"/>
              <a:t>либо о несогласии с результатами ЕГЭ (заявление подается по месту учебы)</a:t>
            </a:r>
            <a:endParaRPr lang="ru-RU" sz="3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Результаты рассмотрения апелляции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20840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• По результатам рассмотрения апелляции</a:t>
            </a:r>
          </a:p>
          <a:p>
            <a:r>
              <a:rPr lang="ru-RU" sz="3200" b="1" dirty="0" smtClean="0"/>
              <a:t>количество выставленных баллов может быть изменено как в сторону увеличения, </a:t>
            </a:r>
          </a:p>
          <a:p>
            <a:r>
              <a:rPr lang="ru-RU" sz="3200" b="1" dirty="0" smtClean="0"/>
              <a:t>так и в сторону уменьшения</a:t>
            </a:r>
          </a:p>
          <a:p>
            <a:r>
              <a:rPr lang="ru-RU" sz="3200" b="1" dirty="0" smtClean="0"/>
              <a:t>• Экзаменационная работа перепроверяется</a:t>
            </a:r>
          </a:p>
          <a:p>
            <a:r>
              <a:rPr lang="ru-RU" sz="3200" b="1" dirty="0" smtClean="0"/>
              <a:t>только в части С</a:t>
            </a:r>
          </a:p>
          <a:p>
            <a:r>
              <a:rPr lang="ru-RU" sz="3200" b="1" dirty="0" smtClean="0"/>
              <a:t>• Черновики, использованные на</a:t>
            </a:r>
          </a:p>
          <a:p>
            <a:r>
              <a:rPr lang="ru-RU" sz="3200" b="1" dirty="0" smtClean="0"/>
              <a:t>экзамене, в качестве материалов апелляции</a:t>
            </a:r>
          </a:p>
          <a:p>
            <a:r>
              <a:rPr lang="ru-RU" sz="3200" b="1" dirty="0" smtClean="0"/>
              <a:t>не рассматриваются</a:t>
            </a:r>
            <a:endParaRPr lang="ru-RU" sz="32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Проект расписания ЕГЭ-2020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1196752"/>
            <a:ext cx="72728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Досрочный период </a:t>
            </a:r>
            <a:r>
              <a:rPr lang="ru-RU" sz="3200" dirty="0" smtClean="0"/>
              <a:t>– </a:t>
            </a:r>
            <a:r>
              <a:rPr lang="ru-RU" sz="3200" b="1" u="sng" dirty="0" smtClean="0"/>
              <a:t>20.03.20– 6.04.20 </a:t>
            </a:r>
            <a:r>
              <a:rPr lang="ru-RU" sz="3200" dirty="0" smtClean="0"/>
              <a:t>могут сдавать выпускники, выезжающие в основной экзаменационный период на соревнования, конкурсы или лечение</a:t>
            </a:r>
            <a:r>
              <a:rPr lang="ru-RU" sz="3200" b="1" u="sng" dirty="0" smtClean="0">
                <a:solidFill>
                  <a:srgbClr val="C00000"/>
                </a:solidFill>
              </a:rPr>
              <a:t>, при предоставлении соответствующего пакета документов.</a:t>
            </a:r>
          </a:p>
          <a:p>
            <a:r>
              <a:rPr lang="ru-RU" sz="3600" b="1" u="sng" dirty="0" smtClean="0">
                <a:solidFill>
                  <a:srgbClr val="0070C0"/>
                </a:solidFill>
              </a:rPr>
              <a:t>Основной период-с </a:t>
            </a:r>
            <a:r>
              <a:rPr lang="ru-RU" sz="3600" b="1" dirty="0" smtClean="0"/>
              <a:t>25 мая по 11 июня.</a:t>
            </a:r>
          </a:p>
          <a:p>
            <a:r>
              <a:rPr lang="ru-RU" sz="3600" b="1" dirty="0" smtClean="0"/>
              <a:t> </a:t>
            </a:r>
            <a:r>
              <a:rPr lang="ru-RU" sz="3600" b="1" u="sng" dirty="0" smtClean="0">
                <a:solidFill>
                  <a:srgbClr val="C00000"/>
                </a:solidFill>
              </a:rPr>
              <a:t>Резервные дни </a:t>
            </a:r>
            <a:r>
              <a:rPr lang="ru-RU" sz="3600" dirty="0" smtClean="0"/>
              <a:t>с 19.06.-по 29.06.20</a:t>
            </a:r>
            <a:endParaRPr lang="ru-RU" sz="3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Неудовлетворительный результат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85934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Если выпускник текущего года получает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ниже минимального количества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баллов и по русскому языку, и по математике,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он сможет пересдать ЕГЭ только в следующем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году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• Таким образом, выпускнику вместо аттестата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должна быть выдана справка об обучении в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школе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Правила и процедура проведения ЕГЭ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12776"/>
            <a:ext cx="756084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Участники ЕГЭ в основные сроки получают</a:t>
            </a:r>
          </a:p>
          <a:p>
            <a:r>
              <a:rPr lang="ru-RU" sz="3200" u="sng" dirty="0" smtClean="0">
                <a:solidFill>
                  <a:srgbClr val="C00000"/>
                </a:solidFill>
              </a:rPr>
              <a:t>уведомление. </a:t>
            </a:r>
            <a:r>
              <a:rPr lang="ru-RU" sz="3200" dirty="0" smtClean="0"/>
              <a:t>В уведомлении на ЕГЭ</a:t>
            </a:r>
          </a:p>
          <a:p>
            <a:r>
              <a:rPr lang="ru-RU" sz="3200" dirty="0" smtClean="0"/>
              <a:t>указывается:</a:t>
            </a:r>
          </a:p>
          <a:p>
            <a:r>
              <a:rPr lang="ru-RU" sz="3200" dirty="0" smtClean="0"/>
              <a:t>• предметы ЕГЭ</a:t>
            </a:r>
          </a:p>
          <a:p>
            <a:r>
              <a:rPr lang="ru-RU" sz="3200" dirty="0" smtClean="0"/>
              <a:t>• адреса пунктов проведения экзамена (далее –ППЭ)</a:t>
            </a:r>
          </a:p>
          <a:p>
            <a:r>
              <a:rPr lang="ru-RU" sz="3200" dirty="0" smtClean="0"/>
              <a:t>• даты и время начала экзаменов</a:t>
            </a:r>
          </a:p>
          <a:p>
            <a:r>
              <a:rPr lang="ru-RU" sz="3200" dirty="0" smtClean="0"/>
              <a:t>• коды образовательного учреждения и ППЭ</a:t>
            </a:r>
          </a:p>
          <a:p>
            <a:endParaRPr lang="ru-RU" sz="3200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62068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ЕГЭ проводится в специальных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пунктах проведения экзамена (ППЭ)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ППЭ нужно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приходить с паспортом и черной гелиевой ручкой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ППЭ выпускников сопровождают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уполномоченные представители от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школы.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136904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ЕГЭ начинается в 10:00 час. </a:t>
            </a:r>
            <a:r>
              <a:rPr lang="ru-RU" sz="2800" dirty="0" smtClean="0"/>
              <a:t>по местному времени.</a:t>
            </a:r>
          </a:p>
          <a:p>
            <a:r>
              <a:rPr lang="ru-RU" sz="2800" dirty="0" smtClean="0"/>
              <a:t>Время начала и окончания экзамена фиксируется</a:t>
            </a:r>
          </a:p>
          <a:p>
            <a:r>
              <a:rPr lang="ru-RU" sz="2800" dirty="0" smtClean="0"/>
              <a:t>на доске.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Разрешается пользоваться на ЕГЭ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по математике – линейкой</a:t>
            </a:r>
          </a:p>
          <a:p>
            <a:r>
              <a:rPr lang="ru-RU" sz="2800" dirty="0" smtClean="0"/>
              <a:t> по физике – линейкой и непрограммируемым</a:t>
            </a:r>
          </a:p>
          <a:p>
            <a:r>
              <a:rPr lang="ru-RU" sz="2800" dirty="0" smtClean="0"/>
              <a:t>калькулятором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по химии – непрограммируемым</a:t>
            </a:r>
          </a:p>
          <a:p>
            <a:r>
              <a:rPr lang="ru-RU" sz="2800" dirty="0" smtClean="0"/>
              <a:t>калькулятором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по географии – линейкой, транспортиром,</a:t>
            </a:r>
          </a:p>
          <a:p>
            <a:r>
              <a:rPr lang="ru-RU" sz="2800" dirty="0" smtClean="0"/>
              <a:t>непрограммируемым калькулятором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Основные сведения о ЕГЭ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412776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ЕГЭ проводится во всех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субъектах Российской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Федерации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• Результаты ЕГЭ - результат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вступительных испытаний в</a:t>
            </a:r>
          </a:p>
          <a:p>
            <a:r>
              <a:rPr lang="ru-RU" sz="4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ВУЗ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Использовать на экзамене </a:t>
            </a:r>
            <a:r>
              <a:rPr lang="ru-RU" sz="4900" b="1" dirty="0" smtClean="0">
                <a:solidFill>
                  <a:srgbClr val="C00000"/>
                </a:solidFill>
              </a:rPr>
              <a:t>запрещено:</a:t>
            </a:r>
            <a:endParaRPr lang="ru-RU" sz="49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82341"/>
            <a:ext cx="856895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C00000"/>
                </a:solidFill>
              </a:rPr>
              <a:t>МОБИЛЬНЫЕ ТЕЛЕФОНЫ и др. средства связи!</a:t>
            </a:r>
          </a:p>
          <a:p>
            <a:r>
              <a:rPr lang="ru-RU" sz="2800" dirty="0" smtClean="0"/>
              <a:t>любые электронно-вычислительные устройства и</a:t>
            </a:r>
          </a:p>
          <a:p>
            <a:r>
              <a:rPr lang="ru-RU" sz="2800" dirty="0" smtClean="0"/>
              <a:t>справочные материалы и устройства</a:t>
            </a:r>
          </a:p>
          <a:p>
            <a:r>
              <a:rPr lang="ru-RU" sz="2800" dirty="0" smtClean="0"/>
              <a:t>Также запрещаются:</a:t>
            </a:r>
          </a:p>
          <a:p>
            <a:r>
              <a:rPr lang="ru-RU" sz="2800" dirty="0" smtClean="0"/>
              <a:t>• разговоры</a:t>
            </a:r>
          </a:p>
          <a:p>
            <a:r>
              <a:rPr lang="ru-RU" sz="2800" dirty="0" smtClean="0"/>
              <a:t>• вставания с мест</a:t>
            </a:r>
          </a:p>
          <a:p>
            <a:r>
              <a:rPr lang="ru-RU" sz="2800" dirty="0" smtClean="0"/>
              <a:t>• пересаживания</a:t>
            </a:r>
          </a:p>
          <a:p>
            <a:r>
              <a:rPr lang="ru-RU" sz="2800" dirty="0" smtClean="0"/>
              <a:t>• обмен любыми материалами и предметами</a:t>
            </a:r>
          </a:p>
          <a:p>
            <a:r>
              <a:rPr lang="ru-RU" sz="2800" dirty="0" smtClean="0"/>
              <a:t>• хождение по ППЭ во время экзамена без</a:t>
            </a:r>
          </a:p>
          <a:p>
            <a:r>
              <a:rPr lang="ru-RU" sz="2800" dirty="0" smtClean="0"/>
              <a:t>сопровождения</a:t>
            </a:r>
            <a:endParaRPr lang="ru-RU" sz="2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20688"/>
            <a:ext cx="77768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cs typeface="Aharoni" pitchFamily="2" charset="-79"/>
              </a:rPr>
              <a:t>В  ППЭ выпускники проходят через металлоискатель.  </a:t>
            </a:r>
            <a:r>
              <a:rPr lang="ru-RU" sz="3200" b="1" u="sng" dirty="0" smtClean="0">
                <a:solidFill>
                  <a:srgbClr val="C00000"/>
                </a:solidFill>
                <a:cs typeface="Aharoni" pitchFamily="2" charset="-79"/>
              </a:rPr>
              <a:t>Сам факт наличия телефона или другого средства связи  у выпускника может стать причиной его удаления с ППЭ, если даже он не воспользовался телефоном. </a:t>
            </a:r>
          </a:p>
          <a:p>
            <a:r>
              <a:rPr lang="ru-RU" sz="3200" dirty="0" smtClean="0"/>
              <a:t>В аудитории находится не более 15 выпускников. </a:t>
            </a:r>
            <a:r>
              <a:rPr lang="ru-RU" sz="3200" b="1" u="sng" dirty="0" smtClean="0">
                <a:solidFill>
                  <a:srgbClr val="C00000"/>
                </a:solidFill>
              </a:rPr>
              <a:t>В каждой аудитории ведется видеозапись</a:t>
            </a:r>
            <a:r>
              <a:rPr lang="en-US" sz="3200" b="1" u="sng" dirty="0" smtClean="0">
                <a:solidFill>
                  <a:srgbClr val="C00000"/>
                </a:solidFill>
              </a:rPr>
              <a:t> </a:t>
            </a:r>
            <a:r>
              <a:rPr lang="ru-RU" sz="3200" b="1" u="sng" dirty="0" smtClean="0">
                <a:solidFill>
                  <a:srgbClr val="C00000"/>
                </a:solidFill>
              </a:rPr>
              <a:t>в режиме о</a:t>
            </a:r>
            <a:r>
              <a:rPr lang="en-US" sz="3200" b="1" u="sng" dirty="0" err="1" smtClean="0">
                <a:solidFill>
                  <a:srgbClr val="C00000"/>
                </a:solidFill>
              </a:rPr>
              <a:t>nlein</a:t>
            </a:r>
            <a:r>
              <a:rPr lang="en-US" sz="3200" b="1" u="sng" dirty="0" smtClean="0">
                <a:solidFill>
                  <a:srgbClr val="C00000"/>
                </a:solidFill>
              </a:rPr>
              <a:t>.</a:t>
            </a:r>
            <a:endParaRPr lang="ru-RU" sz="3200" b="1" u="sng" dirty="0" smtClean="0">
              <a:solidFill>
                <a:srgbClr val="C00000"/>
              </a:solidFill>
            </a:endParaRPr>
          </a:p>
          <a:p>
            <a:r>
              <a:rPr lang="ru-RU" sz="3200" dirty="0" smtClean="0"/>
              <a:t>В коридоре выпускников сопровождают организаторы вне аудитории.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bzykova_it\Desktop\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64688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zykova_it\Desktop\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zykova_it\Desktop\img12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Полезные ресурсы: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26876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3200" b="1" dirty="0" smtClean="0"/>
              <a:t>Официальный сайт ЕГЭ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700808"/>
            <a:ext cx="30243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ФИПИ: </a:t>
            </a:r>
            <a:r>
              <a:rPr lang="en-US" sz="3200" b="1" dirty="0" smtClean="0"/>
              <a:t>http://fipi.ru/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967335"/>
            <a:ext cx="4680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minobr.government-nnov.ru</a:t>
            </a:r>
          </a:p>
          <a:p>
            <a:r>
              <a:rPr lang="en-US" sz="3600" b="1" dirty="0" smtClean="0"/>
              <a:t>obrnadzor.gov.ru</a:t>
            </a:r>
          </a:p>
          <a:p>
            <a:r>
              <a:rPr lang="en-US" sz="3600" b="1" dirty="0" smtClean="0"/>
              <a:t>www.rustest.ru</a:t>
            </a:r>
            <a:endParaRPr lang="ru-RU" sz="36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58418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Результаты ЕГЭ действительны в течение 4-х лет с момента получения результатов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8641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bzykova_it\Desktop\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ВНИМАНИЕ!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НАШИМ ДЕТЯМ!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67544" y="2367211"/>
            <a:ext cx="835292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ПАСИБО ЗА ВНИМАНИЕ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УСПЕХОВ  НАШИМ ДЕТЯМ!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Участники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ЕГЭ-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обучающиеся, освоившие основные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общеобразовательные программы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 общего образования и</a:t>
            </a:r>
          </a:p>
          <a:p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допущенные в установленном порядке к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государственной итоговой аттестации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(выпускники текущего года)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Итоговое 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>сочинение /изложение</a:t>
            </a:r>
            <a:r>
              <a:rPr lang="ru-RU" sz="3600" b="1" dirty="0" smtClean="0">
                <a:solidFill>
                  <a:srgbClr val="C00000"/>
                </a:solidFill>
                <a:latin typeface="Arial Black" pitchFamily="34" charset="0"/>
              </a:rPr>
              <a:t>/- допуск к ГИА</a:t>
            </a:r>
            <a: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19" y="1916832"/>
          <a:ext cx="8424936" cy="3343656"/>
        </p:xfrm>
        <a:graphic>
          <a:graphicData uri="http://schemas.openxmlformats.org/drawingml/2006/table">
            <a:tbl>
              <a:tblPr/>
              <a:tblGrid>
                <a:gridCol w="3096345"/>
                <a:gridCol w="2520279"/>
                <a:gridCol w="2808312"/>
              </a:tblGrid>
              <a:tr h="12280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Основной срок</a:t>
                      </a:r>
                      <a:endParaRPr lang="ru-RU" sz="3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Дополнительные сроки</a:t>
                      </a:r>
                      <a:endParaRPr lang="ru-RU" sz="3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362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04.12.2019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Первая среда декабря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05.02.2020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 smtClean="0">
                          <a:solidFill>
                            <a:srgbClr val="1F262D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6.03.2020</a:t>
                      </a:r>
                      <a:endParaRPr lang="ru-RU" sz="3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0975" marR="180975" marT="152400" marB="152400">
                    <a:lnL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9ABA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1F262D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Arial Black" pitchFamily="34" charset="0"/>
              </a:rPr>
              <a:t>Итоговое сочинение </a:t>
            </a:r>
            <a:r>
              <a:rPr lang="ru-RU" dirty="0" smtClean="0">
                <a:solidFill>
                  <a:srgbClr val="C00000"/>
                </a:solidFill>
                <a:latin typeface="Arial Black" pitchFamily="34" charset="0"/>
              </a:rPr>
              <a:t>(изложение) -допуск к ЕГЭ</a:t>
            </a:r>
            <a:r>
              <a:rPr lang="ru-RU" dirty="0">
                <a:latin typeface="Arial Black" pitchFamily="34" charset="0"/>
              </a:rPr>
              <a:t/>
            </a:r>
            <a:br>
              <a:rPr lang="ru-RU" dirty="0">
                <a:latin typeface="Arial Black" pitchFamily="34" charset="0"/>
              </a:rPr>
            </a:br>
            <a:endParaRPr lang="ru-RU" dirty="0"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628800"/>
            <a:ext cx="864096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Статус работы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Это выпускное сочинение. Экзамен обязателен для всех выпускников: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окончить школу без него нельзя.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Arial Black" pitchFamily="34" charset="0"/>
              </a:rPr>
              <a:t>Для </a:t>
            </a:r>
            <a:r>
              <a:rPr lang="ru-RU" sz="2000" b="1" dirty="0">
                <a:latin typeface="Arial Black" pitchFamily="34" charset="0"/>
              </a:rPr>
              <a:t>тех, кто собирается поступать на </a:t>
            </a:r>
            <a:r>
              <a:rPr lang="ru-RU" sz="2000" b="1" dirty="0" smtClean="0">
                <a:latin typeface="Arial Black" pitchFamily="34" charset="0"/>
              </a:rPr>
              <a:t>гуманитарные факультеты, это и вступительная работа в вуз</a:t>
            </a:r>
            <a:r>
              <a:rPr lang="ru-RU" sz="2000" dirty="0" smtClean="0">
                <a:latin typeface="Arial Black" pitchFamily="34" charset="0"/>
              </a:rPr>
              <a:t>, который сам организует проверку и выставит баллы от 0 до 10.</a:t>
            </a:r>
          </a:p>
          <a:p>
            <a:r>
              <a:rPr lang="ru-RU" sz="2000" dirty="0" smtClean="0">
                <a:latin typeface="Arial Black" pitchFamily="34" charset="0"/>
              </a:rPr>
              <a:t>10 </a:t>
            </a:r>
            <a:r>
              <a:rPr lang="ru-RU" sz="2000" dirty="0">
                <a:latin typeface="Arial Black" pitchFamily="34" charset="0"/>
              </a:rPr>
              <a:t>баллов — это очень много. Значит, итоговое </a:t>
            </a:r>
            <a:r>
              <a:rPr lang="ru-RU" sz="2000" dirty="0" smtClean="0">
                <a:latin typeface="Arial Black" pitchFamily="34" charset="0"/>
              </a:rPr>
              <a:t>сочинение </a:t>
            </a:r>
            <a:r>
              <a:rPr lang="ru-RU" sz="2000" dirty="0">
                <a:latin typeface="Arial Black" pitchFamily="34" charset="0"/>
              </a:rPr>
              <a:t>может </a:t>
            </a:r>
            <a:r>
              <a:rPr lang="ru-RU" sz="2000" dirty="0" smtClean="0">
                <a:latin typeface="Arial Black" pitchFamily="34" charset="0"/>
              </a:rPr>
              <a:t>в ситуации конкурса стать решающим</a:t>
            </a:r>
            <a:r>
              <a:rPr lang="ru-RU" sz="2000" dirty="0" smtClean="0"/>
              <a:t>. </a:t>
            </a:r>
            <a:endParaRPr lang="ru-RU" sz="2000" dirty="0">
              <a:latin typeface="Arial Black" pitchFamily="34" charset="0"/>
            </a:endParaRPr>
          </a:p>
          <a:p>
            <a:r>
              <a:rPr lang="ru-RU" sz="2000" dirty="0" smtClean="0">
                <a:latin typeface="Arial Black" pitchFamily="34" charset="0"/>
              </a:rPr>
              <a:t>Так </a:t>
            </a:r>
            <a:r>
              <a:rPr lang="ru-RU" sz="2000" dirty="0">
                <a:latin typeface="Arial Black" pitchFamily="34" charset="0"/>
              </a:rPr>
              <a:t>к нему и нужно отнестись.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ФИПИ разработал «Критерии оценивания итогового сочинения организациями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реализующими программы высшего образования».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делается оговорка: вузы имеют право разработать собственные критерии.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Это значит, что ориентироваться на данный документ можно лишь отчасти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УЧАЩИЕСЯ С ОВЗ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96752"/>
            <a:ext cx="806489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имеют право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писать вместо итогового сочинения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итоговое изложение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Для этих учащихся время всех экзаменов продлевается на 1,5 часа. Учащимися с ОВЗ считаются дети, имеющие справки об инвалидности или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заключениеПМПК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 Заключение ПМПК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оформляется по направлению участкового врача в комиссию на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ул.Интернациональная, 24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Комиссия выдает список пакета документов , которые необходимо предоставить на комиссию.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Итоговое сочинение /изложение/ -</a:t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допуск и ГИА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582341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Работы школьников </a:t>
            </a:r>
            <a:r>
              <a:rPr lang="ru-RU" sz="3200" b="1" dirty="0" smtClean="0"/>
              <a:t>оцениваются </a:t>
            </a:r>
            <a:r>
              <a:rPr lang="ru-RU" sz="3200" b="1" dirty="0"/>
              <a:t>по</a:t>
            </a:r>
          </a:p>
          <a:p>
            <a:r>
              <a:rPr lang="ru-RU" sz="3200" b="1" i="1" dirty="0"/>
              <a:t>пяти критериям: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Соответствие </a:t>
            </a:r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теме;</a:t>
            </a:r>
          </a:p>
          <a:p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Аргументация </a:t>
            </a:r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привлечение</a:t>
            </a:r>
          </a:p>
          <a:p>
            <a:r>
              <a:rPr lang="ru-RU" sz="28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литературного материала;</a:t>
            </a:r>
          </a:p>
          <a:p>
            <a:r>
              <a:rPr lang="ru-RU" sz="2400" b="1" dirty="0" smtClean="0"/>
              <a:t>3.Композиция</a:t>
            </a:r>
            <a:r>
              <a:rPr lang="ru-RU" sz="2400" b="1" dirty="0"/>
              <a:t>;</a:t>
            </a:r>
          </a:p>
          <a:p>
            <a:r>
              <a:rPr lang="ru-RU" sz="2400" b="1" dirty="0" smtClean="0"/>
              <a:t>4.Качество </a:t>
            </a:r>
            <a:r>
              <a:rPr lang="ru-RU" sz="2400" b="1" dirty="0"/>
              <a:t>письменной речи;</a:t>
            </a:r>
          </a:p>
          <a:p>
            <a:r>
              <a:rPr lang="ru-RU" sz="2400" b="1" dirty="0" smtClean="0"/>
              <a:t>5.Грамотность</a:t>
            </a:r>
            <a:r>
              <a:rPr lang="ru-RU" sz="2400" b="1" dirty="0"/>
              <a:t>.</a:t>
            </a:r>
          </a:p>
          <a:p>
            <a:r>
              <a:rPr lang="ru-RU" sz="2800" b="1" u="sng" dirty="0">
                <a:solidFill>
                  <a:srgbClr val="FF0000"/>
                </a:solidFill>
              </a:rPr>
              <a:t>Два первых критерия из </a:t>
            </a:r>
            <a:r>
              <a:rPr lang="ru-RU" sz="2800" b="1" u="sng" dirty="0" smtClean="0">
                <a:solidFill>
                  <a:srgbClr val="FF0000"/>
                </a:solidFill>
              </a:rPr>
              <a:t>этого списка являются обязательными.</a:t>
            </a:r>
          </a:p>
          <a:p>
            <a:r>
              <a:rPr lang="ru-RU" sz="2400" dirty="0" smtClean="0"/>
              <a:t>Чтобы </a:t>
            </a:r>
            <a:r>
              <a:rPr lang="ru-RU" sz="2400" dirty="0"/>
              <a:t>получить </a:t>
            </a:r>
            <a:r>
              <a:rPr lang="ru-RU" sz="2400" dirty="0">
                <a:solidFill>
                  <a:srgbClr val="FF0000"/>
                </a:solidFill>
              </a:rPr>
              <a:t>«зачет», </a:t>
            </a:r>
            <a:r>
              <a:rPr lang="ru-RU" sz="2400" dirty="0" smtClean="0"/>
              <a:t>помимо них </a:t>
            </a:r>
            <a:r>
              <a:rPr lang="ru-RU" sz="2400" dirty="0" smtClean="0">
                <a:solidFill>
                  <a:srgbClr val="FF0000"/>
                </a:solidFill>
              </a:rPr>
              <a:t>нужно выполнить еще как</a:t>
            </a:r>
          </a:p>
          <a:p>
            <a:r>
              <a:rPr lang="ru-RU" sz="2400" dirty="0" smtClean="0">
                <a:solidFill>
                  <a:srgbClr val="FF0000"/>
                </a:solidFill>
              </a:rPr>
              <a:t>минимум </a:t>
            </a:r>
            <a:r>
              <a:rPr lang="ru-RU" sz="2400" dirty="0">
                <a:solidFill>
                  <a:srgbClr val="FF0000"/>
                </a:solidFill>
              </a:rPr>
              <a:t>один критерий.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Оценка за сочинение (изложение) :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b="1" smtClean="0">
                <a:solidFill>
                  <a:schemeClr val="accent6">
                    <a:lumMod val="50000"/>
                  </a:schemeClr>
                </a:solidFill>
              </a:rPr>
              <a:t>зачет» - «незачет»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997838"/>
            <a:ext cx="79208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школе за экзамен баллы выставляться не будут.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Для окончания школы нужно получить за работу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зачёт.</a:t>
            </a: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Только зачёт за сочинение будет пропуском </a:t>
            </a:r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остальным экзаменам. </a:t>
            </a:r>
            <a:endParaRPr lang="ru-RU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</a:t>
            </a:r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справится с сочинением,</a:t>
            </a:r>
          </a:p>
          <a:p>
            <a:r>
              <a:rPr 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 другим экзаменам не допускается.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Сайты -помощники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582341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Экспресс-программа по подготовке к выпускному</a:t>
            </a:r>
          </a:p>
          <a:p>
            <a:r>
              <a:rPr lang="en-US" sz="2800" dirty="0" smtClean="0"/>
              <a:t>c</a:t>
            </a:r>
            <a:r>
              <a:rPr lang="ru-RU" sz="2800" dirty="0" err="1" smtClean="0"/>
              <a:t>очинению</a:t>
            </a:r>
            <a:endParaRPr lang="en-US" sz="2800" dirty="0" smtClean="0"/>
          </a:p>
          <a:p>
            <a:r>
              <a:rPr lang="ru-RU" sz="2800" dirty="0" smtClean="0"/>
              <a:t> Подготовка к сочинению. Практические советы</a:t>
            </a:r>
          </a:p>
          <a:p>
            <a:r>
              <a:rPr lang="ru-RU" sz="2800" dirty="0" smtClean="0"/>
              <a:t>и примеры сочинений по всем направлениям.</a:t>
            </a:r>
          </a:p>
          <a:p>
            <a:r>
              <a:rPr lang="ru-RU" sz="2800" dirty="0" smtClean="0"/>
              <a:t>• Итоговое </a:t>
            </a:r>
            <a:r>
              <a:rPr lang="ru-RU" sz="2800" dirty="0" err="1" smtClean="0"/>
              <a:t>сочинение-официальная</a:t>
            </a:r>
            <a:r>
              <a:rPr lang="ru-RU" sz="2800" dirty="0" smtClean="0"/>
              <a:t> информация</a:t>
            </a:r>
          </a:p>
          <a:p>
            <a:r>
              <a:rPr lang="ru-RU" sz="2800" dirty="0" smtClean="0"/>
              <a:t>• Сайт по подготовке к сочинению</a:t>
            </a:r>
          </a:p>
          <a:p>
            <a:r>
              <a:rPr lang="ru-RU" sz="2800" dirty="0" smtClean="0"/>
              <a:t>• Стань грамотным</a:t>
            </a:r>
          </a:p>
          <a:p>
            <a:r>
              <a:rPr lang="ru-RU" sz="2800" dirty="0" smtClean="0"/>
              <a:t>• ФИПИ</a:t>
            </a:r>
            <a:endParaRPr lang="ru-R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1012</TotalTime>
  <Words>1006</Words>
  <Application>Microsoft Office PowerPoint</Application>
  <PresentationFormat>Экран (4:3)</PresentationFormat>
  <Paragraphs>160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МБОУ СОШ №42  им.Х.Мамсурова г.Владикавказ</vt:lpstr>
      <vt:lpstr>Основные сведения о ЕГЭ</vt:lpstr>
      <vt:lpstr>Участники ЕГЭ-</vt:lpstr>
      <vt:lpstr>Итоговое сочинение /изложение/- допуск к ГИА </vt:lpstr>
      <vt:lpstr>Итоговое сочинение (изложение) -допуск к ЕГЭ </vt:lpstr>
      <vt:lpstr>УЧАЩИЕСЯ С ОВЗ</vt:lpstr>
      <vt:lpstr>Итоговое сочинение /изложение/ - допуск и ГИА</vt:lpstr>
      <vt:lpstr> Оценка за сочинение (изложение) : «зачет» - «незачет» </vt:lpstr>
      <vt:lpstr>Сайты -помощники</vt:lpstr>
      <vt:lpstr>Для получения аттестата </vt:lpstr>
      <vt:lpstr>Математика </vt:lpstr>
      <vt:lpstr>Результаты ЕГЭ</vt:lpstr>
      <vt:lpstr>Апелляция</vt:lpstr>
      <vt:lpstr>Результаты рассмотрения апелляции</vt:lpstr>
      <vt:lpstr>Проект расписания ЕГЭ-2020 </vt:lpstr>
      <vt:lpstr>Неудовлетворительный результат</vt:lpstr>
      <vt:lpstr>Правила и процедура проведения ЕГЭ</vt:lpstr>
      <vt:lpstr>Слайд 18</vt:lpstr>
      <vt:lpstr>Слайд 19</vt:lpstr>
      <vt:lpstr>Использовать на экзамене запрещено:</vt:lpstr>
      <vt:lpstr>Слайд 21</vt:lpstr>
      <vt:lpstr>Слайд 22</vt:lpstr>
      <vt:lpstr>Слайд 23</vt:lpstr>
      <vt:lpstr>Слайд 24</vt:lpstr>
      <vt:lpstr>Полезные ресурсы:</vt:lpstr>
      <vt:lpstr>Результаты ЕГЭ действительны в течение 4-х лет с момента получения результатов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№42  им.Х.Мамсурова г.Владикавказ</dc:title>
  <dc:creator>bzykova_it</dc:creator>
  <cp:lastModifiedBy>bzykova_it</cp:lastModifiedBy>
  <cp:revision>111</cp:revision>
  <dcterms:created xsi:type="dcterms:W3CDTF">2017-10-25T08:13:56Z</dcterms:created>
  <dcterms:modified xsi:type="dcterms:W3CDTF">2019-10-25T13:40:24Z</dcterms:modified>
</cp:coreProperties>
</file>