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8"/>
  </p:notesMasterIdLst>
  <p:sldIdLst>
    <p:sldId id="272" r:id="rId2"/>
    <p:sldId id="256" r:id="rId3"/>
    <p:sldId id="257" r:id="rId4"/>
    <p:sldId id="259" r:id="rId5"/>
    <p:sldId id="260" r:id="rId6"/>
    <p:sldId id="273" r:id="rId7"/>
    <p:sldId id="262" r:id="rId8"/>
    <p:sldId id="263" r:id="rId9"/>
    <p:sldId id="264" r:id="rId10"/>
    <p:sldId id="274" r:id="rId11"/>
    <p:sldId id="275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9144000" cy="6858000"/>
  <p:embeddedFontLst>
    <p:embeddedFont>
      <p:font typeface="Wingdings 2" panose="05020102010507070707" pitchFamily="18" charset="2"/>
      <p:regular r:id="rId19"/>
    </p:embeddedFont>
    <p:embeddedFont>
      <p:font typeface="Arabic Typesetting" panose="020B0604020202020204" charset="-78"/>
      <p:regular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252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FA988F-914F-419F-89FE-9714B2F3B098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F43DDD-2A71-4E6A-BD8A-5BD01FF7E9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50843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F84347-B13B-42B6-B193-484BE9511B1C}" type="slidenum">
              <a:rPr lang="ru-RU" smtClean="0"/>
              <a:pPr/>
              <a:t>1</a:t>
            </a:fld>
            <a:endParaRPr lang="ru-RU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5A282B-AEFE-47A0-BC64-140D6C6906E7}" type="slidenum">
              <a:rPr lang="ru-RU" smtClean="0"/>
              <a:pPr/>
              <a:t>11</a:t>
            </a:fld>
            <a:endParaRPr lang="ru-RU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3/11/2021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3/11/2021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3/11/2021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685799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43609" y="406653"/>
            <a:ext cx="6856780" cy="11233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5939" y="1622805"/>
            <a:ext cx="8072120" cy="37052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osuslugi.ru/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8153400" cy="13716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               Приём в 1 класс</a:t>
            </a:r>
            <a:br>
              <a:rPr lang="ru-RU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МБОУ СОШ №42 им.Х.Мамсурова</a:t>
            </a:r>
          </a:p>
        </p:txBody>
      </p:sp>
      <p:sp>
        <p:nvSpPr>
          <p:cNvPr id="132102" name="Rectangle 6"/>
          <p:cNvSpPr>
            <a:spLocks noChangeArrowheads="1"/>
          </p:cNvSpPr>
          <p:nvPr/>
        </p:nvSpPr>
        <p:spPr bwMode="auto">
          <a:xfrm>
            <a:off x="827584" y="2924944"/>
            <a:ext cx="8064896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br>
              <a:rPr lang="ru-RU" sz="3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3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3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Уважаемые родители!</a:t>
            </a:r>
          </a:p>
          <a:p>
            <a:pPr algn="ctr">
              <a:defRPr/>
            </a:pPr>
            <a:r>
              <a:rPr lang="ru-RU" sz="3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 2021году запись детей в 1 класс будет проходить по измененным правилам.</a:t>
            </a:r>
          </a:p>
          <a:p>
            <a:pPr>
              <a:defRPr/>
            </a:pPr>
            <a:endParaRPr lang="ru-RU" sz="3200" b="1" i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endParaRPr lang="ru-RU" sz="3200" b="1" i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endParaRPr lang="ru-RU" sz="3200" b="1" i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6148" name="Рисунок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88" y="1571625"/>
            <a:ext cx="4262437" cy="1929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Рисунок 3" descr="Отсканировано 14.04.2014 13-27_000 - копия (2)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75" y="1295401"/>
            <a:ext cx="1990725" cy="414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100" y="500063"/>
            <a:ext cx="7499350" cy="98488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Школьная форма для девочек</a:t>
            </a:r>
            <a:b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</a:t>
            </a: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4339" name="Содержимое 2"/>
          <p:cNvSpPr>
            <a:spLocks noGrp="1"/>
          </p:cNvSpPr>
          <p:nvPr>
            <p:ph idx="4294967295"/>
          </p:nvPr>
        </p:nvSpPr>
        <p:spPr>
          <a:xfrm>
            <a:off x="3733801" y="1447800"/>
            <a:ext cx="4800599" cy="4800600"/>
          </a:xfrm>
          <a:prstGeom prst="rect">
            <a:avLst/>
          </a:prstGeom>
        </p:spPr>
        <p:txBody>
          <a:bodyPr/>
          <a:lstStyle/>
          <a:p>
            <a:pPr eaLnBrk="1" hangingPunct="1">
              <a:lnSpc>
                <a:spcPct val="150000"/>
              </a:lnSpc>
              <a:buFont typeface="Wingdings 2" pitchFamily="18" charset="2"/>
              <a:buNone/>
            </a:pPr>
            <a:r>
              <a:rPr lang="ru-RU" dirty="0" smtClean="0">
                <a:solidFill>
                  <a:schemeClr val="tx1"/>
                </a:solidFill>
              </a:rPr>
              <a:t>   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Блуза рубашечного покроя, классическая (цвет белый),  сарафан, рекомендованная длина сарафана выше колен не более  6 см  и ниже колен не более  6 см, изделие предполагает закрытость боков, спины, классический пиджак полуприлегающего  силуэта.   Цвет  пиджака  и сарафана – синий. Туфли классические, удобные, на невысоком каблуке.</a:t>
            </a:r>
          </a:p>
          <a:p>
            <a:pPr eaLnBrk="1" hangingPunct="1">
              <a:buFont typeface="Wingdings 2" pitchFamily="18" charset="2"/>
              <a:buNone/>
            </a:pPr>
            <a:endParaRPr lang="ru-RU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1143000" y="214313"/>
            <a:ext cx="7715250" cy="33813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1600" i="1" dirty="0">
                <a:solidFill>
                  <a:srgbClr val="00264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Решение  родительского собрания и  Управляющего совета 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125980"/>
            <a:ext cx="7772400" cy="49244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</a:p>
        </p:txBody>
      </p:sp>
      <p:sp>
        <p:nvSpPr>
          <p:cNvPr id="150533" name="Rectangle 5"/>
          <p:cNvSpPr>
            <a:spLocks noChangeArrowheads="1"/>
          </p:cNvSpPr>
          <p:nvPr/>
        </p:nvSpPr>
        <p:spPr bwMode="auto">
          <a:xfrm>
            <a:off x="4429125" y="1341438"/>
            <a:ext cx="4175125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ru-RU" sz="3200" b="1" i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ru-RU" sz="32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Пиджак </a:t>
            </a:r>
            <a:endParaRPr lang="ru-RU" sz="3200" b="1" i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ru-RU" sz="3200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классический синий, </a:t>
            </a:r>
            <a:endParaRPr lang="ru-RU" sz="3200" b="1" i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ru-RU" sz="32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брюки, </a:t>
            </a:r>
            <a:r>
              <a:rPr lang="ru-RU" sz="3200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галстук</a:t>
            </a:r>
            <a:r>
              <a:rPr lang="ru-RU" sz="32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>
              <a:defRPr/>
            </a:pPr>
            <a:endParaRPr lang="ru-RU" sz="3200" b="1" i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ru-RU" sz="3200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Рубашка </a:t>
            </a:r>
            <a:r>
              <a:rPr lang="ru-RU" sz="32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светлая,</a:t>
            </a:r>
          </a:p>
          <a:p>
            <a:pPr>
              <a:defRPr/>
            </a:pPr>
            <a:r>
              <a:rPr lang="ru-RU" sz="32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однотонная.</a:t>
            </a:r>
          </a:p>
        </p:txBody>
      </p:sp>
      <p:pic>
        <p:nvPicPr>
          <p:cNvPr id="15364" name="Рисунок 4" descr="Отсканировано 14.04.2014 13-27_000 - копия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1447800"/>
            <a:ext cx="2202287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828800" y="762000"/>
            <a:ext cx="57887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Школьная форма для мальчиков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79829" y="749045"/>
            <a:ext cx="578929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Что</a:t>
            </a:r>
            <a:r>
              <a:rPr spc="-15" dirty="0"/>
              <a:t> </a:t>
            </a:r>
            <a:r>
              <a:rPr dirty="0"/>
              <a:t>такое</a:t>
            </a:r>
            <a:r>
              <a:rPr spc="-20" dirty="0"/>
              <a:t> </a:t>
            </a:r>
            <a:r>
              <a:rPr spc="-25" dirty="0"/>
              <a:t>готовность</a:t>
            </a:r>
            <a:r>
              <a:rPr spc="-30" dirty="0"/>
              <a:t> </a:t>
            </a:r>
            <a:r>
              <a:rPr dirty="0"/>
              <a:t>к</a:t>
            </a:r>
            <a:r>
              <a:rPr spc="-15" dirty="0"/>
              <a:t> </a:t>
            </a:r>
            <a:r>
              <a:rPr spc="-10" dirty="0"/>
              <a:t>школе?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450594" y="1380870"/>
            <a:ext cx="7109459" cy="45383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dirty="0">
                <a:latin typeface="Times New Roman"/>
                <a:cs typeface="Times New Roman"/>
              </a:rPr>
              <a:t>Принятие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позиции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ученика</a:t>
            </a:r>
            <a:endParaRPr sz="2000" dirty="0">
              <a:latin typeface="Times New Roman"/>
              <a:cs typeface="Times New Roman"/>
            </a:endParaRPr>
          </a:p>
          <a:p>
            <a:pPr marL="241300" marR="104139" indent="-228600">
              <a:lnSpc>
                <a:spcPts val="1920"/>
              </a:lnSpc>
              <a:spcBef>
                <a:spcPts val="459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spc="-15" dirty="0">
                <a:latin typeface="Times New Roman"/>
                <a:cs typeface="Times New Roman"/>
              </a:rPr>
              <a:t>Мотив </a:t>
            </a:r>
            <a:r>
              <a:rPr sz="2000" dirty="0">
                <a:latin typeface="Times New Roman"/>
                <a:cs typeface="Times New Roman"/>
              </a:rPr>
              <a:t>достижения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цели</a:t>
            </a:r>
            <a:r>
              <a:rPr sz="2000" dirty="0">
                <a:latin typeface="Times New Roman"/>
                <a:cs typeface="Times New Roman"/>
              </a:rPr>
              <a:t> (игровые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мотивы,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избегание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45" dirty="0">
                <a:latin typeface="Times New Roman"/>
                <a:cs typeface="Times New Roman"/>
              </a:rPr>
              <a:t>неудач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– </a:t>
            </a:r>
            <a:r>
              <a:rPr sz="2000" spc="-484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признаки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недостаточной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готовности)</a:t>
            </a:r>
            <a:endParaRPr sz="2000" dirty="0">
              <a:latin typeface="Times New Roman"/>
              <a:cs typeface="Times New Roman"/>
            </a:endParaRPr>
          </a:p>
          <a:p>
            <a:pPr marL="241300" marR="166370" indent="-228600">
              <a:lnSpc>
                <a:spcPts val="1920"/>
              </a:lnSpc>
              <a:spcBef>
                <a:spcPts val="484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spc="-10" dirty="0">
                <a:latin typeface="Times New Roman"/>
                <a:cs typeface="Times New Roman"/>
              </a:rPr>
              <a:t>Волевая </a:t>
            </a:r>
            <a:r>
              <a:rPr sz="2000" spc="-5" dirty="0">
                <a:latin typeface="Times New Roman"/>
                <a:cs typeface="Times New Roman"/>
              </a:rPr>
              <a:t>готовность </a:t>
            </a:r>
            <a:r>
              <a:rPr sz="2000" spc="10" dirty="0">
                <a:latin typeface="Times New Roman"/>
                <a:cs typeface="Times New Roman"/>
              </a:rPr>
              <a:t>(способность </a:t>
            </a:r>
            <a:r>
              <a:rPr sz="2000" spc="-10" dirty="0">
                <a:latin typeface="Times New Roman"/>
                <a:cs typeface="Times New Roman"/>
              </a:rPr>
              <a:t>слушать, </a:t>
            </a:r>
            <a:r>
              <a:rPr sz="2000" dirty="0">
                <a:latin typeface="Times New Roman"/>
                <a:cs typeface="Times New Roman"/>
              </a:rPr>
              <a:t>смотреть, 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выполнять</a:t>
            </a:r>
            <a:r>
              <a:rPr sz="2000" spc="2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распоряжения,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приступать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и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оканчивать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работу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по </a:t>
            </a:r>
            <a:r>
              <a:rPr sz="2000" spc="-484" dirty="0">
                <a:latin typeface="Times New Roman"/>
                <a:cs typeface="Times New Roman"/>
              </a:rPr>
              <a:t> </a:t>
            </a:r>
            <a:r>
              <a:rPr sz="2000" spc="-30" dirty="0">
                <a:latin typeface="Times New Roman"/>
                <a:cs typeface="Times New Roman"/>
              </a:rPr>
              <a:t>сигналу,</a:t>
            </a:r>
            <a:r>
              <a:rPr sz="2000" spc="3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регулировать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свое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поведение)</a:t>
            </a:r>
            <a:endParaRPr sz="2000" dirty="0">
              <a:latin typeface="Times New Roman"/>
              <a:cs typeface="Times New Roman"/>
            </a:endParaRPr>
          </a:p>
          <a:p>
            <a:pPr marL="241300" indent="-228600">
              <a:lnSpc>
                <a:spcPts val="2160"/>
              </a:lnSpc>
              <a:spcBef>
                <a:spcPts val="1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spc="-5" dirty="0">
                <a:latin typeface="Times New Roman"/>
                <a:cs typeface="Times New Roman"/>
              </a:rPr>
              <a:t>Социально-психологическая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готовность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(умение</a:t>
            </a:r>
            <a:endParaRPr sz="2000" dirty="0">
              <a:latin typeface="Times New Roman"/>
              <a:cs typeface="Times New Roman"/>
            </a:endParaRPr>
          </a:p>
          <a:p>
            <a:pPr marL="241300" marR="5080">
              <a:lnSpc>
                <a:spcPct val="80100"/>
              </a:lnSpc>
              <a:spcBef>
                <a:spcPts val="235"/>
              </a:spcBef>
            </a:pPr>
            <a:r>
              <a:rPr sz="2000" spc="-10" dirty="0">
                <a:latin typeface="Times New Roman"/>
                <a:cs typeface="Times New Roman"/>
              </a:rPr>
              <a:t>взаимодействовать </a:t>
            </a:r>
            <a:r>
              <a:rPr sz="2000" dirty="0">
                <a:latin typeface="Times New Roman"/>
                <a:cs typeface="Times New Roman"/>
              </a:rPr>
              <a:t>со </a:t>
            </a:r>
            <a:r>
              <a:rPr sz="2000" spc="-5" dirty="0">
                <a:latin typeface="Times New Roman"/>
                <a:cs typeface="Times New Roman"/>
              </a:rPr>
              <a:t>сверстниками </a:t>
            </a:r>
            <a:r>
              <a:rPr sz="2000" dirty="0">
                <a:latin typeface="Times New Roman"/>
                <a:cs typeface="Times New Roman"/>
              </a:rPr>
              <a:t>и </a:t>
            </a:r>
            <a:r>
              <a:rPr sz="2000" spc="5" dirty="0">
                <a:latin typeface="Times New Roman"/>
                <a:cs typeface="Times New Roman"/>
              </a:rPr>
              <a:t>взрослыми, </a:t>
            </a:r>
            <a:r>
              <a:rPr sz="2000" spc="10" dirty="0">
                <a:latin typeface="Times New Roman"/>
                <a:cs typeface="Times New Roman"/>
              </a:rPr>
              <a:t>способность </a:t>
            </a:r>
            <a:r>
              <a:rPr sz="2000" spc="-484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правильно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реагировать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на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35" dirty="0">
                <a:latin typeface="Times New Roman"/>
                <a:cs typeface="Times New Roman"/>
              </a:rPr>
              <a:t>удачи,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35" dirty="0">
                <a:latin typeface="Times New Roman"/>
                <a:cs typeface="Times New Roman"/>
              </a:rPr>
              <a:t>неудачи,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умение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правильно 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выражать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радость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и </a:t>
            </a:r>
            <a:r>
              <a:rPr sz="2000" spc="-10" dirty="0">
                <a:latin typeface="Times New Roman"/>
                <a:cs typeface="Times New Roman"/>
              </a:rPr>
              <a:t>огорчение)</a:t>
            </a:r>
            <a:endParaRPr sz="2000" dirty="0">
              <a:latin typeface="Times New Roman"/>
              <a:cs typeface="Times New Roman"/>
            </a:endParaRPr>
          </a:p>
          <a:p>
            <a:pPr marL="241300" marR="180975" indent="-228600">
              <a:lnSpc>
                <a:spcPct val="80000"/>
              </a:lnSpc>
              <a:spcBef>
                <a:spcPts val="48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spc="-20" dirty="0">
                <a:latin typeface="Times New Roman"/>
                <a:cs typeface="Times New Roman"/>
              </a:rPr>
              <a:t>Умственная </a:t>
            </a:r>
            <a:r>
              <a:rPr sz="2000" spc="-5" dirty="0">
                <a:latin typeface="Times New Roman"/>
                <a:cs typeface="Times New Roman"/>
              </a:rPr>
              <a:t>готовность </a:t>
            </a:r>
            <a:r>
              <a:rPr sz="2000" dirty="0">
                <a:latin typeface="Times New Roman"/>
                <a:cs typeface="Times New Roman"/>
              </a:rPr>
              <a:t>(развитие </a:t>
            </a:r>
            <a:r>
              <a:rPr sz="2000" spc="-5" dirty="0">
                <a:latin typeface="Times New Roman"/>
                <a:cs typeface="Times New Roman"/>
              </a:rPr>
              <a:t>памяти, </a:t>
            </a:r>
            <a:r>
              <a:rPr sz="2000" spc="-10" dirty="0">
                <a:latin typeface="Times New Roman"/>
                <a:cs typeface="Times New Roman"/>
              </a:rPr>
              <a:t>речи, </a:t>
            </a:r>
            <a:r>
              <a:rPr sz="2000" spc="-5" dirty="0">
                <a:latin typeface="Times New Roman"/>
                <a:cs typeface="Times New Roman"/>
              </a:rPr>
              <a:t>умственных </a:t>
            </a:r>
            <a:r>
              <a:rPr sz="2000" dirty="0">
                <a:latin typeface="Times New Roman"/>
                <a:cs typeface="Times New Roman"/>
              </a:rPr>
              <a:t> операций анализа,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синтеза, </a:t>
            </a:r>
            <a:r>
              <a:rPr sz="2000" spc="-10" dirty="0">
                <a:latin typeface="Times New Roman"/>
                <a:cs typeface="Times New Roman"/>
              </a:rPr>
              <a:t>исключение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лишнего,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подведение </a:t>
            </a:r>
            <a:r>
              <a:rPr sz="2000" spc="-484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под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понятие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и др.)</a:t>
            </a:r>
          </a:p>
          <a:p>
            <a:pPr marL="241300" indent="-228600">
              <a:lnSpc>
                <a:spcPts val="2160"/>
              </a:lnSpc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spc="-10" dirty="0">
                <a:latin typeface="Times New Roman"/>
                <a:cs typeface="Times New Roman"/>
              </a:rPr>
              <a:t>Гигиенические</a:t>
            </a:r>
            <a:r>
              <a:rPr sz="2000" spc="2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навыки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(умение </a:t>
            </a:r>
            <a:r>
              <a:rPr sz="2000" dirty="0">
                <a:latin typeface="Times New Roman"/>
                <a:cs typeface="Times New Roman"/>
              </a:rPr>
              <a:t>самостоятельно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ходить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в</a:t>
            </a:r>
          </a:p>
          <a:p>
            <a:pPr marL="241300">
              <a:lnSpc>
                <a:spcPts val="1920"/>
              </a:lnSpc>
            </a:pPr>
            <a:r>
              <a:rPr sz="2000" spc="-30" dirty="0">
                <a:latin typeface="Times New Roman"/>
                <a:cs typeface="Times New Roman"/>
              </a:rPr>
              <a:t>туалет,</a:t>
            </a:r>
            <a:r>
              <a:rPr sz="2000" dirty="0">
                <a:latin typeface="Times New Roman"/>
                <a:cs typeface="Times New Roman"/>
              </a:rPr>
              <a:t> мыть</a:t>
            </a:r>
            <a:r>
              <a:rPr sz="2000" spc="-10" dirty="0">
                <a:latin typeface="Times New Roman"/>
                <a:cs typeface="Times New Roman"/>
              </a:rPr>
              <a:t> руки, </a:t>
            </a:r>
            <a:r>
              <a:rPr sz="2000" spc="-15" dirty="0">
                <a:latin typeface="Times New Roman"/>
                <a:cs typeface="Times New Roman"/>
              </a:rPr>
              <a:t>одеваться, </a:t>
            </a:r>
            <a:r>
              <a:rPr sz="2000" spc="-10" dirty="0">
                <a:latin typeface="Times New Roman"/>
                <a:cs typeface="Times New Roman"/>
              </a:rPr>
              <a:t>переодеваться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в </a:t>
            </a:r>
            <a:r>
              <a:rPr sz="2000" spc="-5" dirty="0">
                <a:latin typeface="Times New Roman"/>
                <a:cs typeface="Times New Roman"/>
              </a:rPr>
              <a:t>спортивную</a:t>
            </a:r>
            <a:endParaRPr sz="2000" dirty="0">
              <a:latin typeface="Times New Roman"/>
              <a:cs typeface="Times New Roman"/>
            </a:endParaRPr>
          </a:p>
          <a:p>
            <a:pPr marR="305435" algn="r">
              <a:lnSpc>
                <a:spcPts val="1920"/>
              </a:lnSpc>
            </a:pPr>
            <a:r>
              <a:rPr sz="2000" spc="-40" dirty="0">
                <a:latin typeface="Times New Roman"/>
                <a:cs typeface="Times New Roman"/>
              </a:rPr>
              <a:t>форму,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следить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за</a:t>
            </a:r>
            <a:r>
              <a:rPr sz="2000" dirty="0">
                <a:latin typeface="Times New Roman"/>
                <a:cs typeface="Times New Roman"/>
              </a:rPr>
              <a:t> своей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одеждой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и </a:t>
            </a:r>
            <a:r>
              <a:rPr sz="2000" spc="-5" dirty="0">
                <a:latin typeface="Times New Roman"/>
                <a:cs typeface="Times New Roman"/>
              </a:rPr>
              <a:t>учебными</a:t>
            </a:r>
            <a:endParaRPr sz="2000" dirty="0">
              <a:latin typeface="Times New Roman"/>
              <a:cs typeface="Times New Roman"/>
            </a:endParaRPr>
          </a:p>
          <a:p>
            <a:pPr marR="270510" algn="r">
              <a:lnSpc>
                <a:spcPts val="2160"/>
              </a:lnSpc>
            </a:pPr>
            <a:r>
              <a:rPr sz="2000" dirty="0">
                <a:latin typeface="Times New Roman"/>
                <a:cs typeface="Times New Roman"/>
              </a:rPr>
              <a:t>принадлежностями).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9126" rIns="0" bIns="0" rtlCol="0">
            <a:spAutoFit/>
          </a:bodyPr>
          <a:lstStyle/>
          <a:p>
            <a:pPr marL="1445895" marR="5080" indent="-1455420">
              <a:lnSpc>
                <a:spcPct val="100000"/>
              </a:lnSpc>
              <a:spcBef>
                <a:spcPts val="105"/>
              </a:spcBef>
            </a:pPr>
            <a:r>
              <a:rPr dirty="0"/>
              <a:t>Знания и </a:t>
            </a:r>
            <a:r>
              <a:rPr spc="-5" dirty="0"/>
              <a:t>умения, </a:t>
            </a:r>
            <a:r>
              <a:rPr spc="-15" dirty="0"/>
              <a:t>сформированные </a:t>
            </a:r>
            <a:r>
              <a:rPr dirty="0"/>
              <a:t>в </a:t>
            </a:r>
            <a:r>
              <a:rPr spc="-785" dirty="0"/>
              <a:t> </a:t>
            </a:r>
            <a:r>
              <a:rPr spc="-15" dirty="0"/>
              <a:t>дошкольном</a:t>
            </a:r>
            <a:r>
              <a:rPr spc="-50" dirty="0"/>
              <a:t> </a:t>
            </a:r>
            <a:r>
              <a:rPr spc="5" dirty="0"/>
              <a:t>детстве: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92071"/>
            <a:ext cx="7896859" cy="4172585"/>
          </a:xfrm>
          <a:prstGeom prst="rect">
            <a:avLst/>
          </a:prstGeom>
        </p:spPr>
        <p:txBody>
          <a:bodyPr vert="horz" wrap="square" lIns="0" tIns="71755" rIns="0" bIns="0" rtlCol="0">
            <a:spAutoFit/>
          </a:bodyPr>
          <a:lstStyle/>
          <a:p>
            <a:pPr marL="355600" marR="88900" indent="-342900">
              <a:lnSpc>
                <a:spcPts val="1920"/>
              </a:lnSpc>
              <a:spcBef>
                <a:spcPts val="5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10" dirty="0">
                <a:latin typeface="Times New Roman"/>
                <a:cs typeface="Times New Roman"/>
              </a:rPr>
              <a:t>Знать </a:t>
            </a:r>
            <a:r>
              <a:rPr sz="2000" dirty="0">
                <a:latin typeface="Times New Roman"/>
                <a:cs typeface="Times New Roman"/>
              </a:rPr>
              <a:t>свое</a:t>
            </a:r>
            <a:r>
              <a:rPr sz="2000" spc="-5" dirty="0">
                <a:latin typeface="Times New Roman"/>
                <a:cs typeface="Times New Roman"/>
              </a:rPr>
              <a:t> имя,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фамилию,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адрес,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имена</a:t>
            </a:r>
            <a:r>
              <a:rPr sz="2000" dirty="0">
                <a:latin typeface="Times New Roman"/>
                <a:cs typeface="Times New Roman"/>
              </a:rPr>
              <a:t> и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фамилии </a:t>
            </a:r>
            <a:r>
              <a:rPr sz="2000" spc="-5" dirty="0">
                <a:latin typeface="Times New Roman"/>
                <a:cs typeface="Times New Roman"/>
              </a:rPr>
              <a:t>своих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родителей, </a:t>
            </a:r>
            <a:r>
              <a:rPr sz="2000" spc="-484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название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своего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города</a:t>
            </a:r>
            <a:endParaRPr sz="20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2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10" dirty="0">
                <a:latin typeface="Times New Roman"/>
                <a:cs typeface="Times New Roman"/>
              </a:rPr>
              <a:t>Знать </a:t>
            </a:r>
            <a:r>
              <a:rPr sz="2000" spc="-5" dirty="0">
                <a:latin typeface="Times New Roman"/>
                <a:cs typeface="Times New Roman"/>
              </a:rPr>
              <a:t>названия</a:t>
            </a:r>
            <a:r>
              <a:rPr sz="2000" spc="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профессий,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знать,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кем</a:t>
            </a:r>
            <a:r>
              <a:rPr sz="2000" spc="-5" dirty="0">
                <a:latin typeface="Times New Roman"/>
                <a:cs typeface="Times New Roman"/>
              </a:rPr>
              <a:t> работают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родители</a:t>
            </a:r>
            <a:endParaRPr sz="20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10" dirty="0">
                <a:latin typeface="Times New Roman"/>
                <a:cs typeface="Times New Roman"/>
              </a:rPr>
              <a:t>Знать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порядок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дней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недели, времен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года,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частей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суток</a:t>
            </a:r>
            <a:endParaRPr sz="2000">
              <a:latin typeface="Times New Roman"/>
              <a:cs typeface="Times New Roman"/>
            </a:endParaRPr>
          </a:p>
          <a:p>
            <a:pPr marL="355600" marR="374015" indent="-342900">
              <a:lnSpc>
                <a:spcPts val="1920"/>
              </a:lnSpc>
              <a:spcBef>
                <a:spcPts val="4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10" dirty="0">
                <a:latin typeface="Times New Roman"/>
                <a:cs typeface="Times New Roman"/>
              </a:rPr>
              <a:t>Знать </a:t>
            </a:r>
            <a:r>
              <a:rPr sz="2000" spc="-5" dirty="0">
                <a:latin typeface="Times New Roman"/>
                <a:cs typeface="Times New Roman"/>
              </a:rPr>
              <a:t>названия </a:t>
            </a:r>
            <a:r>
              <a:rPr sz="2000" dirty="0">
                <a:latin typeface="Times New Roman"/>
                <a:cs typeface="Times New Roman"/>
              </a:rPr>
              <a:t>(не менее 5 – 7) деревьев, </a:t>
            </a:r>
            <a:r>
              <a:rPr sz="2000" spc="-10" dirty="0">
                <a:latin typeface="Times New Roman"/>
                <a:cs typeface="Times New Roman"/>
              </a:rPr>
              <a:t>кустарников, </a:t>
            </a:r>
            <a:r>
              <a:rPr sz="2000" spc="-5" dirty="0">
                <a:latin typeface="Times New Roman"/>
                <a:cs typeface="Times New Roman"/>
              </a:rPr>
              <a:t>животных, </a:t>
            </a:r>
            <a:r>
              <a:rPr sz="2000" spc="-484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птиц,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овощей,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фруктов</a:t>
            </a:r>
            <a:endParaRPr sz="2000">
              <a:latin typeface="Times New Roman"/>
              <a:cs typeface="Times New Roman"/>
            </a:endParaRPr>
          </a:p>
          <a:p>
            <a:pPr marL="355600" indent="-342900">
              <a:lnSpc>
                <a:spcPts val="2160"/>
              </a:lnSpc>
              <a:spcBef>
                <a:spcPts val="1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25" dirty="0">
                <a:latin typeface="Times New Roman"/>
                <a:cs typeface="Times New Roman"/>
              </a:rPr>
              <a:t>Употреблять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в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речи количественные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и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порядковые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числительные,</a:t>
            </a:r>
            <a:endParaRPr sz="2000">
              <a:latin typeface="Times New Roman"/>
              <a:cs typeface="Times New Roman"/>
            </a:endParaRPr>
          </a:p>
          <a:p>
            <a:pPr marL="355600" marR="5080">
              <a:lnSpc>
                <a:spcPct val="80000"/>
              </a:lnSpc>
              <a:spcBef>
                <a:spcPts val="240"/>
              </a:spcBef>
            </a:pPr>
            <a:r>
              <a:rPr sz="2000" spc="-10" dirty="0">
                <a:latin typeface="Times New Roman"/>
                <a:cs typeface="Times New Roman"/>
              </a:rPr>
              <a:t>сложные </a:t>
            </a:r>
            <a:r>
              <a:rPr sz="2000" spc="-5" dirty="0">
                <a:latin typeface="Times New Roman"/>
                <a:cs typeface="Times New Roman"/>
              </a:rPr>
              <a:t>предлоги </a:t>
            </a:r>
            <a:r>
              <a:rPr sz="2000" dirty="0">
                <a:latin typeface="Times New Roman"/>
                <a:cs typeface="Times New Roman"/>
              </a:rPr>
              <a:t>(из-за, </a:t>
            </a:r>
            <a:r>
              <a:rPr sz="2000" spc="-10" dirty="0">
                <a:latin typeface="Times New Roman"/>
                <a:cs typeface="Times New Roman"/>
              </a:rPr>
              <a:t>из-под), </a:t>
            </a:r>
            <a:r>
              <a:rPr sz="2000" dirty="0">
                <a:latin typeface="Times New Roman"/>
                <a:cs typeface="Times New Roman"/>
              </a:rPr>
              <a:t>составлять </a:t>
            </a:r>
            <a:r>
              <a:rPr sz="2000" spc="-5" dirty="0">
                <a:latin typeface="Times New Roman"/>
                <a:cs typeface="Times New Roman"/>
              </a:rPr>
              <a:t>небольшие рассказы по </a:t>
            </a:r>
            <a:r>
              <a:rPr sz="2000" spc="-48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теме</a:t>
            </a:r>
            <a:endParaRPr sz="2000">
              <a:latin typeface="Times New Roman"/>
              <a:cs typeface="Times New Roman"/>
            </a:endParaRPr>
          </a:p>
          <a:p>
            <a:pPr marL="355600" marR="986790" indent="-342900">
              <a:lnSpc>
                <a:spcPct val="80000"/>
              </a:lnSpc>
              <a:spcBef>
                <a:spcPts val="484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35" dirty="0">
                <a:latin typeface="Times New Roman"/>
                <a:cs typeface="Times New Roman"/>
              </a:rPr>
              <a:t>Уметь </a:t>
            </a:r>
            <a:r>
              <a:rPr sz="2000" spc="-15" dirty="0">
                <a:latin typeface="Times New Roman"/>
                <a:cs typeface="Times New Roman"/>
              </a:rPr>
              <a:t>запоминать </a:t>
            </a:r>
            <a:r>
              <a:rPr sz="2000" dirty="0">
                <a:latin typeface="Times New Roman"/>
                <a:cs typeface="Times New Roman"/>
              </a:rPr>
              <a:t>7-8 </a:t>
            </a:r>
            <a:r>
              <a:rPr sz="2000" spc="-5" dirty="0">
                <a:latin typeface="Times New Roman"/>
                <a:cs typeface="Times New Roman"/>
              </a:rPr>
              <a:t>предметов, читать </a:t>
            </a:r>
            <a:r>
              <a:rPr sz="2000" spc="-10" dirty="0">
                <a:latin typeface="Times New Roman"/>
                <a:cs typeface="Times New Roman"/>
              </a:rPr>
              <a:t>наизусть </a:t>
            </a:r>
            <a:r>
              <a:rPr sz="2000" spc="-20" dirty="0">
                <a:latin typeface="Times New Roman"/>
                <a:cs typeface="Times New Roman"/>
              </a:rPr>
              <a:t>несколько </a:t>
            </a:r>
            <a:r>
              <a:rPr sz="2000" spc="-484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стихотворений</a:t>
            </a:r>
            <a:endParaRPr sz="2000">
              <a:latin typeface="Times New Roman"/>
              <a:cs typeface="Times New Roman"/>
            </a:endParaRPr>
          </a:p>
          <a:p>
            <a:pPr marL="355600" marR="537210" indent="-342900">
              <a:lnSpc>
                <a:spcPct val="80000"/>
              </a:lnSpc>
              <a:spcBef>
                <a:spcPts val="4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15" dirty="0">
                <a:latin typeface="Times New Roman"/>
                <a:cs typeface="Times New Roman"/>
              </a:rPr>
              <a:t>Решать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математические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задачи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с</a:t>
            </a:r>
            <a:r>
              <a:rPr sz="2000" spc="-5" dirty="0">
                <a:latin typeface="Times New Roman"/>
                <a:cs typeface="Times New Roman"/>
              </a:rPr>
              <a:t> использованием предметов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или </a:t>
            </a:r>
            <a:r>
              <a:rPr sz="2000" spc="-484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картинок</a:t>
            </a:r>
            <a:endParaRPr sz="2000">
              <a:latin typeface="Times New Roman"/>
              <a:cs typeface="Times New Roman"/>
            </a:endParaRPr>
          </a:p>
          <a:p>
            <a:pPr marL="355600" indent="-342900">
              <a:lnSpc>
                <a:spcPts val="216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35" dirty="0">
                <a:latin typeface="Times New Roman"/>
                <a:cs typeface="Times New Roman"/>
              </a:rPr>
              <a:t>Уметь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копировать </a:t>
            </a:r>
            <a:r>
              <a:rPr sz="2000" spc="-40" dirty="0">
                <a:latin typeface="Times New Roman"/>
                <a:cs typeface="Times New Roman"/>
              </a:rPr>
              <a:t>фигуру,</a:t>
            </a:r>
            <a:r>
              <a:rPr sz="2000" spc="2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рисунок,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уметь </a:t>
            </a:r>
            <a:r>
              <a:rPr sz="2000" spc="-10" dirty="0">
                <a:latin typeface="Times New Roman"/>
                <a:cs typeface="Times New Roman"/>
              </a:rPr>
              <a:t>штриховать,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не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выходя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за</a:t>
            </a:r>
            <a:endParaRPr sz="2000">
              <a:latin typeface="Times New Roman"/>
              <a:cs typeface="Times New Roman"/>
            </a:endParaRPr>
          </a:p>
          <a:p>
            <a:pPr marL="5499735">
              <a:lnSpc>
                <a:spcPts val="2160"/>
              </a:lnSpc>
            </a:pPr>
            <a:r>
              <a:rPr sz="2000" spc="-20" dirty="0">
                <a:latin typeface="Times New Roman"/>
                <a:cs typeface="Times New Roman"/>
              </a:rPr>
              <a:t>контур.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581355"/>
            <a:ext cx="6894830" cy="1002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pc="-15" dirty="0"/>
              <a:t>Школа </a:t>
            </a:r>
            <a:r>
              <a:rPr spc="-5" dirty="0"/>
              <a:t>создает </a:t>
            </a:r>
            <a:r>
              <a:rPr spc="-25" dirty="0"/>
              <a:t>условия </a:t>
            </a:r>
            <a:r>
              <a:rPr dirty="0"/>
              <a:t>для </a:t>
            </a:r>
            <a:r>
              <a:rPr spc="-5" dirty="0"/>
              <a:t>развития </a:t>
            </a:r>
            <a:r>
              <a:rPr spc="-785" dirty="0"/>
              <a:t> </a:t>
            </a:r>
            <a:r>
              <a:rPr spc="-15" dirty="0"/>
              <a:t>качеств,</a:t>
            </a:r>
            <a:r>
              <a:rPr spc="-20" dirty="0"/>
              <a:t> </a:t>
            </a:r>
            <a:r>
              <a:rPr spc="-10" dirty="0"/>
              <a:t>заложенных</a:t>
            </a:r>
            <a:r>
              <a:rPr spc="-25" dirty="0"/>
              <a:t> </a:t>
            </a:r>
            <a:r>
              <a:rPr dirty="0"/>
              <a:t>в </a:t>
            </a:r>
            <a:r>
              <a:rPr spc="5" dirty="0"/>
              <a:t>семье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291329" y="1874011"/>
            <a:ext cx="4102100" cy="3780790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355600" marR="273050" indent="-342900">
              <a:lnSpc>
                <a:spcPts val="2110"/>
              </a:lnSpc>
              <a:spcBef>
                <a:spcPts val="6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25" dirty="0">
                <a:latin typeface="Times New Roman"/>
                <a:cs typeface="Times New Roman"/>
              </a:rPr>
              <a:t>Твердые</a:t>
            </a:r>
            <a:r>
              <a:rPr sz="2200" spc="-10" dirty="0">
                <a:latin typeface="Times New Roman"/>
                <a:cs typeface="Times New Roman"/>
              </a:rPr>
              <a:t> правила</a:t>
            </a:r>
            <a:r>
              <a:rPr sz="2200" spc="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–</a:t>
            </a:r>
            <a:r>
              <a:rPr sz="2200" spc="-1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снижение </a:t>
            </a:r>
            <a:r>
              <a:rPr sz="2200" spc="-53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тревожности</a:t>
            </a:r>
            <a:endParaRPr sz="2200">
              <a:latin typeface="Times New Roman"/>
              <a:cs typeface="Times New Roman"/>
            </a:endParaRPr>
          </a:p>
          <a:p>
            <a:pPr marL="355600" marR="446405" indent="-342900">
              <a:lnSpc>
                <a:spcPts val="2110"/>
              </a:lnSpc>
              <a:spcBef>
                <a:spcPts val="53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dirty="0">
                <a:latin typeface="Times New Roman"/>
                <a:cs typeface="Times New Roman"/>
              </a:rPr>
              <a:t>Совместные</a:t>
            </a:r>
            <a:r>
              <a:rPr sz="2200" spc="-5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мероприятия</a:t>
            </a:r>
            <a:r>
              <a:rPr sz="2200" spc="-3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– </a:t>
            </a:r>
            <a:r>
              <a:rPr sz="2200" spc="-53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условия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для</a:t>
            </a:r>
            <a:r>
              <a:rPr sz="2200" spc="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Times New Roman"/>
                <a:cs typeface="Times New Roman"/>
              </a:rPr>
              <a:t>предметного 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общения</a:t>
            </a:r>
            <a:r>
              <a:rPr sz="2200" spc="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и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Times New Roman"/>
                <a:cs typeface="Times New Roman"/>
              </a:rPr>
              <a:t>взаимодействия 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взрослых</a:t>
            </a:r>
            <a:r>
              <a:rPr sz="2200" spc="1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и</a:t>
            </a:r>
            <a:r>
              <a:rPr sz="2200" spc="-2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детей</a:t>
            </a:r>
            <a:endParaRPr sz="2200">
              <a:latin typeface="Times New Roman"/>
              <a:cs typeface="Times New Roman"/>
            </a:endParaRPr>
          </a:p>
          <a:p>
            <a:pPr marL="355600" indent="-342900">
              <a:lnSpc>
                <a:spcPts val="2375"/>
              </a:lnSpc>
              <a:spcBef>
                <a:spcPts val="2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10" dirty="0">
                <a:latin typeface="Times New Roman"/>
                <a:cs typeface="Times New Roman"/>
              </a:rPr>
              <a:t>Систематическое</a:t>
            </a:r>
            <a:r>
              <a:rPr sz="2200" spc="-1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объективное</a:t>
            </a:r>
            <a:endParaRPr sz="2200">
              <a:latin typeface="Times New Roman"/>
              <a:cs typeface="Times New Roman"/>
            </a:endParaRPr>
          </a:p>
          <a:p>
            <a:pPr marL="355600">
              <a:lnSpc>
                <a:spcPts val="2115"/>
              </a:lnSpc>
            </a:pPr>
            <a:r>
              <a:rPr sz="2200" spc="-5" dirty="0">
                <a:latin typeface="Times New Roman"/>
                <a:cs typeface="Times New Roman"/>
              </a:rPr>
              <a:t>оценивание</a:t>
            </a:r>
            <a:r>
              <a:rPr sz="2200" spc="-2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–</a:t>
            </a:r>
            <a:r>
              <a:rPr sz="2200" spc="-2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условие</a:t>
            </a:r>
            <a:endParaRPr sz="2200">
              <a:latin typeface="Times New Roman"/>
              <a:cs typeface="Times New Roman"/>
            </a:endParaRPr>
          </a:p>
          <a:p>
            <a:pPr marL="355600" marR="599440">
              <a:lnSpc>
                <a:spcPts val="2110"/>
              </a:lnSpc>
              <a:spcBef>
                <a:spcPts val="250"/>
              </a:spcBef>
            </a:pPr>
            <a:r>
              <a:rPr sz="2200" spc="-10" dirty="0">
                <a:latin typeface="Times New Roman"/>
                <a:cs typeface="Times New Roman"/>
              </a:rPr>
              <a:t>формирования </a:t>
            </a:r>
            <a:r>
              <a:rPr sz="2200" spc="-15" dirty="0">
                <a:latin typeface="Times New Roman"/>
                <a:cs typeface="Times New Roman"/>
              </a:rPr>
              <a:t>адекватной </a:t>
            </a:r>
            <a:r>
              <a:rPr sz="2200" spc="-54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самооценки</a:t>
            </a:r>
            <a:endParaRPr sz="2200">
              <a:latin typeface="Times New Roman"/>
              <a:cs typeface="Times New Roman"/>
            </a:endParaRPr>
          </a:p>
          <a:p>
            <a:pPr marL="355600" marR="5080" indent="-342900">
              <a:lnSpc>
                <a:spcPts val="2110"/>
              </a:lnSpc>
              <a:spcBef>
                <a:spcPts val="53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10" dirty="0">
                <a:latin typeface="Times New Roman"/>
                <a:cs typeface="Times New Roman"/>
              </a:rPr>
              <a:t>Информационная </a:t>
            </a:r>
            <a:r>
              <a:rPr sz="2200" spc="-5" dirty="0">
                <a:latin typeface="Times New Roman"/>
                <a:cs typeface="Times New Roman"/>
              </a:rPr>
              <a:t>открытость – </a:t>
            </a:r>
            <a:r>
              <a:rPr sz="2200" spc="-53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формировние</a:t>
            </a:r>
            <a:r>
              <a:rPr sz="2200" spc="-15" dirty="0">
                <a:latin typeface="Times New Roman"/>
                <a:cs typeface="Times New Roman"/>
              </a:rPr>
              <a:t> продуктивных</a:t>
            </a:r>
            <a:endParaRPr sz="2200">
              <a:latin typeface="Times New Roman"/>
              <a:cs typeface="Times New Roman"/>
            </a:endParaRPr>
          </a:p>
          <a:p>
            <a:pPr marL="355600">
              <a:lnSpc>
                <a:spcPts val="2130"/>
              </a:lnSpc>
            </a:pPr>
            <a:r>
              <a:rPr sz="2200" spc="-10" dirty="0">
                <a:latin typeface="Times New Roman"/>
                <a:cs typeface="Times New Roman"/>
              </a:rPr>
              <a:t>мотивов</a:t>
            </a:r>
            <a:r>
              <a:rPr sz="2200" spc="-4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деятельности</a:t>
            </a:r>
            <a:endParaRPr sz="22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03603" y="1916810"/>
            <a:ext cx="2278380" cy="2281809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44420" y="543890"/>
            <a:ext cx="545973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Официальные</a:t>
            </a:r>
            <a:r>
              <a:rPr sz="3600" spc="-45" dirty="0"/>
              <a:t> </a:t>
            </a:r>
            <a:r>
              <a:rPr sz="3600" spc="-15" dirty="0"/>
              <a:t>документы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540512" y="1752599"/>
            <a:ext cx="7917688" cy="2676758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355600" marR="5080" indent="-342900" algn="ctr">
              <a:lnSpc>
                <a:spcPct val="90000"/>
              </a:lnSpc>
              <a:spcBef>
                <a:spcPts val="38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5" dirty="0">
                <a:latin typeface="Times New Roman"/>
                <a:cs typeface="Times New Roman"/>
              </a:rPr>
              <a:t>Все </a:t>
            </a:r>
            <a:r>
              <a:rPr sz="2400" spc="-5" dirty="0">
                <a:latin typeface="Times New Roman"/>
                <a:cs typeface="Times New Roman"/>
              </a:rPr>
              <a:t>официальные </a:t>
            </a:r>
            <a:r>
              <a:rPr sz="2400" spc="-10" dirty="0">
                <a:latin typeface="Times New Roman"/>
                <a:cs typeface="Times New Roman"/>
              </a:rPr>
              <a:t>документы </a:t>
            </a:r>
            <a:r>
              <a:rPr sz="2400" spc="-45" dirty="0">
                <a:latin typeface="Times New Roman"/>
                <a:cs typeface="Times New Roman"/>
              </a:rPr>
              <a:t>будут </a:t>
            </a:r>
            <a:r>
              <a:rPr sz="2400" spc="-5" dirty="0">
                <a:latin typeface="Times New Roman"/>
                <a:cs typeface="Times New Roman"/>
              </a:rPr>
              <a:t>размещены на 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официальном </a:t>
            </a:r>
            <a:r>
              <a:rPr sz="2400" spc="5" dirty="0" err="1">
                <a:latin typeface="Times New Roman"/>
                <a:cs typeface="Times New Roman"/>
              </a:rPr>
              <a:t>сайте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lang="ru-RU" sz="2400" spc="5" dirty="0" smtClean="0">
                <a:latin typeface="Times New Roman"/>
                <a:cs typeface="Times New Roman"/>
              </a:rPr>
              <a:t> </a:t>
            </a:r>
            <a:r>
              <a:rPr sz="2400" spc="-35" dirty="0" err="1" smtClean="0">
                <a:latin typeface="Times New Roman"/>
                <a:cs typeface="Times New Roman"/>
              </a:rPr>
              <a:t>школы</a:t>
            </a:r>
            <a:r>
              <a:rPr sz="2400" dirty="0" smtClean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по </a:t>
            </a:r>
            <a:r>
              <a:rPr sz="2400" dirty="0">
                <a:latin typeface="Times New Roman"/>
                <a:cs typeface="Times New Roman"/>
              </a:rPr>
              <a:t>мере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их </a:t>
            </a:r>
            <a:r>
              <a:rPr sz="2400" spc="-5" dirty="0" err="1">
                <a:latin typeface="Times New Roman"/>
                <a:cs typeface="Times New Roman"/>
              </a:rPr>
              <a:t>поступления</a:t>
            </a:r>
            <a:r>
              <a:rPr sz="2400" spc="-5" dirty="0" smtClean="0">
                <a:latin typeface="Times New Roman"/>
                <a:cs typeface="Times New Roman"/>
              </a:rPr>
              <a:t>.</a:t>
            </a:r>
            <a:r>
              <a:rPr lang="ru-RU" sz="4400" b="1" i="1" dirty="0" smtClean="0">
                <a:solidFill>
                  <a:srgbClr val="CC0000"/>
                </a:solidFill>
                <a:latin typeface="Arabic Typesetting" pitchFamily="66" charset="-78"/>
                <a:cs typeface="Arabic Typesetting" pitchFamily="66" charset="-78"/>
              </a:rPr>
              <a:t>                                                                                         </a:t>
            </a:r>
            <a:r>
              <a:rPr lang="en-US" sz="4400" b="1" i="1" dirty="0" smtClean="0">
                <a:solidFill>
                  <a:srgbClr val="CC0000"/>
                </a:solidFill>
                <a:latin typeface="Arabic Typesetting" pitchFamily="66" charset="-78"/>
                <a:cs typeface="Arabic Typesetting" pitchFamily="66" charset="-78"/>
              </a:rPr>
              <a:t>s42.amsvlad.ru</a:t>
            </a:r>
            <a:endParaRPr lang="ru-RU" sz="4400" b="1" i="1" dirty="0" smtClean="0">
              <a:solidFill>
                <a:srgbClr val="CC0000"/>
              </a:solidFill>
              <a:cs typeface="Arabic Typesetting" pitchFamily="66" charset="-78"/>
            </a:endParaRPr>
          </a:p>
          <a:p>
            <a:pPr marL="355600" marR="5080" indent="-342900">
              <a:lnSpc>
                <a:spcPct val="90000"/>
              </a:lnSpc>
              <a:spcBef>
                <a:spcPts val="38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endParaRPr sz="2400" dirty="0">
              <a:latin typeface="Times New Roman"/>
              <a:cs typeface="Times New Roman"/>
            </a:endParaRPr>
          </a:p>
          <a:p>
            <a:pPr marL="355600" indent="-342900" algn="ctr">
              <a:lnSpc>
                <a:spcPts val="2735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dirty="0" err="1" smtClean="0">
                <a:latin typeface="Times New Roman"/>
                <a:cs typeface="Times New Roman"/>
              </a:rPr>
              <a:t>Вы</a:t>
            </a:r>
            <a:r>
              <a:rPr sz="2400" spc="-5" dirty="0" smtClean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можете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получить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ответы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-5" dirty="0" err="1">
                <a:latin typeface="Times New Roman"/>
                <a:cs typeface="Times New Roman"/>
              </a:rPr>
              <a:t>на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5" dirty="0" err="1" smtClean="0">
                <a:latin typeface="Times New Roman"/>
                <a:cs typeface="Times New Roman"/>
              </a:rPr>
              <a:t>возникшие</a:t>
            </a:r>
            <a:r>
              <a:rPr lang="ru-RU" sz="2400" spc="-5" dirty="0" smtClean="0">
                <a:latin typeface="Times New Roman"/>
                <a:cs typeface="Times New Roman"/>
              </a:rPr>
              <a:t> </a:t>
            </a:r>
            <a:r>
              <a:rPr sz="2400" spc="5" dirty="0" smtClean="0">
                <a:latin typeface="Times New Roman"/>
                <a:cs typeface="Times New Roman"/>
              </a:rPr>
              <a:t> </a:t>
            </a:r>
            <a:r>
              <a:rPr sz="2400" spc="5" dirty="0" err="1" smtClean="0">
                <a:latin typeface="Times New Roman"/>
                <a:cs typeface="Times New Roman"/>
              </a:rPr>
              <a:t>вопросы</a:t>
            </a:r>
            <a:endParaRPr lang="ru-RU" sz="2400" spc="5" dirty="0" smtClean="0">
              <a:latin typeface="Times New Roman"/>
              <a:cs typeface="Times New Roman"/>
            </a:endParaRPr>
          </a:p>
          <a:p>
            <a:pPr marL="355600" indent="-342900" algn="ctr">
              <a:lnSpc>
                <a:spcPts val="2735"/>
              </a:lnSpc>
              <a:tabLst>
                <a:tab pos="354965" algn="l"/>
                <a:tab pos="355600" algn="l"/>
              </a:tabLst>
            </a:pPr>
            <a:r>
              <a:rPr sz="2400" spc="-5" dirty="0" err="1" smtClean="0">
                <a:latin typeface="Times New Roman"/>
                <a:cs typeface="Times New Roman"/>
              </a:rPr>
              <a:t>по</a:t>
            </a:r>
            <a:r>
              <a:rPr lang="ru-RU" sz="2400" spc="-5" dirty="0" smtClean="0">
                <a:latin typeface="Times New Roman"/>
                <a:cs typeface="Times New Roman"/>
              </a:rPr>
              <a:t>  </a:t>
            </a:r>
            <a:r>
              <a:rPr lang="ru-RU" sz="2400" dirty="0" smtClean="0">
                <a:latin typeface="Times New Roman"/>
                <a:cs typeface="Times New Roman"/>
              </a:rPr>
              <a:t>телефону</a:t>
            </a:r>
            <a:r>
              <a:rPr lang="ru-RU" sz="2400" spc="-20" dirty="0" smtClean="0">
                <a:latin typeface="Times New Roman"/>
                <a:cs typeface="Times New Roman"/>
              </a:rPr>
              <a:t> </a:t>
            </a:r>
            <a:r>
              <a:rPr lang="ru-RU" sz="2400" dirty="0" smtClean="0">
                <a:latin typeface="Times New Roman"/>
                <a:cs typeface="Times New Roman"/>
              </a:rPr>
              <a:t>+7 (8672)57-02-58</a:t>
            </a:r>
            <a:endParaRPr sz="2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359168" y="2362200"/>
            <a:ext cx="24256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Спасибо за внимание!</a:t>
            </a:r>
            <a:endParaRPr lang="ru-RU" sz="3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68146" y="926719"/>
            <a:ext cx="6907530" cy="13677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0190" marR="5080" indent="-238125">
              <a:lnSpc>
                <a:spcPct val="100000"/>
              </a:lnSpc>
              <a:spcBef>
                <a:spcPts val="105"/>
              </a:spcBef>
              <a:tabLst>
                <a:tab pos="991869" algn="l"/>
              </a:tabLst>
            </a:pPr>
            <a:r>
              <a:rPr sz="4400" dirty="0" err="1" smtClean="0"/>
              <a:t>Прием</a:t>
            </a:r>
            <a:r>
              <a:rPr sz="4400" dirty="0" smtClean="0"/>
              <a:t> </a:t>
            </a:r>
            <a:r>
              <a:rPr sz="4400" spc="-10" dirty="0" err="1" smtClean="0"/>
              <a:t>заявлений</a:t>
            </a:r>
            <a:r>
              <a:rPr sz="4400" spc="-10" dirty="0" smtClean="0"/>
              <a:t> </a:t>
            </a:r>
            <a:r>
              <a:rPr sz="4400" dirty="0" smtClean="0"/>
              <a:t>в 1 </a:t>
            </a:r>
            <a:r>
              <a:rPr sz="4400" spc="-5" dirty="0" err="1" smtClean="0"/>
              <a:t>класс</a:t>
            </a:r>
            <a:r>
              <a:rPr sz="4400" spc="-5" dirty="0" smtClean="0"/>
              <a:t> </a:t>
            </a:r>
            <a:r>
              <a:rPr sz="4400" spc="-1085" dirty="0" smtClean="0"/>
              <a:t> </a:t>
            </a:r>
            <a:r>
              <a:rPr sz="4400" dirty="0" err="1" smtClean="0"/>
              <a:t>на</a:t>
            </a:r>
            <a:r>
              <a:rPr sz="4400" dirty="0" smtClean="0"/>
              <a:t>	</a:t>
            </a:r>
            <a:r>
              <a:rPr sz="4400" spc="5" dirty="0" smtClean="0"/>
              <a:t>2021/2022</a:t>
            </a:r>
            <a:r>
              <a:rPr sz="4400" spc="-55" dirty="0" smtClean="0"/>
              <a:t> </a:t>
            </a:r>
            <a:r>
              <a:rPr sz="4400" dirty="0" err="1" smtClean="0"/>
              <a:t>учебный</a:t>
            </a:r>
            <a:r>
              <a:rPr sz="4400" spc="-45" dirty="0" smtClean="0"/>
              <a:t> </a:t>
            </a:r>
            <a:r>
              <a:rPr sz="4400" spc="-75" dirty="0" err="1" smtClean="0"/>
              <a:t>год</a:t>
            </a:r>
            <a:endParaRPr sz="4400" dirty="0"/>
          </a:p>
        </p:txBody>
      </p:sp>
      <p:sp>
        <p:nvSpPr>
          <p:cNvPr id="3" name="object 3"/>
          <p:cNvSpPr txBox="1"/>
          <p:nvPr/>
        </p:nvSpPr>
        <p:spPr>
          <a:xfrm>
            <a:off x="2614676" y="2679318"/>
            <a:ext cx="3933190" cy="11531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3700" b="1" spc="-20" dirty="0" err="1" smtClean="0">
                <a:latin typeface="Times New Roman"/>
                <a:cs typeface="Times New Roman"/>
              </a:rPr>
              <a:t>начнѐтся</a:t>
            </a:r>
            <a:endParaRPr sz="37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3700" b="1" spc="-5" dirty="0">
                <a:latin typeface="Times New Roman"/>
                <a:cs typeface="Times New Roman"/>
              </a:rPr>
              <a:t>1</a:t>
            </a:r>
            <a:r>
              <a:rPr sz="3700" b="1" spc="-30" dirty="0">
                <a:latin typeface="Times New Roman"/>
                <a:cs typeface="Times New Roman"/>
              </a:rPr>
              <a:t> </a:t>
            </a:r>
            <a:r>
              <a:rPr sz="3700" b="1" spc="-15" dirty="0">
                <a:latin typeface="Times New Roman"/>
                <a:cs typeface="Times New Roman"/>
              </a:rPr>
              <a:t>апреля </a:t>
            </a:r>
            <a:r>
              <a:rPr sz="3700" b="1" spc="-5" dirty="0">
                <a:latin typeface="Times New Roman"/>
                <a:cs typeface="Times New Roman"/>
              </a:rPr>
              <a:t>2021</a:t>
            </a:r>
            <a:r>
              <a:rPr sz="3700" b="1" spc="-15" dirty="0">
                <a:latin typeface="Times New Roman"/>
                <a:cs typeface="Times New Roman"/>
              </a:rPr>
              <a:t> </a:t>
            </a:r>
            <a:r>
              <a:rPr sz="3700" b="1" spc="-55" dirty="0">
                <a:latin typeface="Times New Roman"/>
                <a:cs typeface="Times New Roman"/>
              </a:rPr>
              <a:t>года</a:t>
            </a:r>
            <a:endParaRPr sz="37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509517" y="4380357"/>
            <a:ext cx="4740910" cy="1098550"/>
          </a:xfrm>
          <a:prstGeom prst="rect">
            <a:avLst/>
          </a:prstGeom>
        </p:spPr>
        <p:txBody>
          <a:bodyPr vert="horz" wrap="square" lIns="0" tIns="59054" rIns="0" bIns="0" rtlCol="0">
            <a:spAutoFit/>
          </a:bodyPr>
          <a:lstStyle/>
          <a:p>
            <a:pPr marL="12700" marR="177800" indent="144780" algn="just">
              <a:lnSpc>
                <a:spcPts val="1540"/>
              </a:lnSpc>
              <a:spcBef>
                <a:spcPts val="464"/>
              </a:spcBef>
            </a:pPr>
            <a:r>
              <a:rPr sz="1600" b="1" i="1" spc="-15" dirty="0">
                <a:latin typeface="Times New Roman"/>
                <a:cs typeface="Times New Roman"/>
              </a:rPr>
              <a:t>Приказ </a:t>
            </a:r>
            <a:r>
              <a:rPr sz="1600" b="1" i="1" spc="-10" dirty="0">
                <a:latin typeface="Times New Roman"/>
                <a:cs typeface="Times New Roman"/>
              </a:rPr>
              <a:t>Министерства просвещения </a:t>
            </a:r>
            <a:r>
              <a:rPr sz="1600" b="1" i="1" spc="-20" dirty="0">
                <a:latin typeface="Times New Roman"/>
                <a:cs typeface="Times New Roman"/>
              </a:rPr>
              <a:t>Российской </a:t>
            </a:r>
            <a:r>
              <a:rPr sz="1600" b="1" i="1" spc="-385" dirty="0">
                <a:latin typeface="Times New Roman"/>
                <a:cs typeface="Times New Roman"/>
              </a:rPr>
              <a:t> </a:t>
            </a:r>
            <a:r>
              <a:rPr sz="1600" b="1" i="1" spc="-10" dirty="0">
                <a:latin typeface="Times New Roman"/>
                <a:cs typeface="Times New Roman"/>
              </a:rPr>
              <a:t>Федерации</a:t>
            </a:r>
            <a:r>
              <a:rPr sz="1600" b="1" i="1" dirty="0">
                <a:latin typeface="Times New Roman"/>
                <a:cs typeface="Times New Roman"/>
              </a:rPr>
              <a:t> </a:t>
            </a:r>
            <a:r>
              <a:rPr sz="1600" b="1" i="1" spc="-5" dirty="0">
                <a:latin typeface="Times New Roman"/>
                <a:cs typeface="Times New Roman"/>
              </a:rPr>
              <a:t>№ 458</a:t>
            </a:r>
            <a:r>
              <a:rPr sz="1600" b="1" i="1" dirty="0">
                <a:latin typeface="Times New Roman"/>
                <a:cs typeface="Times New Roman"/>
              </a:rPr>
              <a:t> </a:t>
            </a:r>
            <a:r>
              <a:rPr sz="1600" b="1" i="1" spc="-5" dirty="0">
                <a:latin typeface="Times New Roman"/>
                <a:cs typeface="Times New Roman"/>
              </a:rPr>
              <a:t>от</a:t>
            </a:r>
            <a:r>
              <a:rPr sz="1600" b="1" i="1" dirty="0">
                <a:latin typeface="Times New Roman"/>
                <a:cs typeface="Times New Roman"/>
              </a:rPr>
              <a:t> </a:t>
            </a:r>
            <a:r>
              <a:rPr sz="1600" b="1" i="1" spc="-5" dirty="0">
                <a:latin typeface="Times New Roman"/>
                <a:cs typeface="Times New Roman"/>
              </a:rPr>
              <a:t>02 </a:t>
            </a:r>
            <a:r>
              <a:rPr sz="1600" b="1" i="1" spc="-10" dirty="0">
                <a:latin typeface="Times New Roman"/>
                <a:cs typeface="Times New Roman"/>
              </a:rPr>
              <a:t>сентября</a:t>
            </a:r>
            <a:r>
              <a:rPr sz="1600" b="1" i="1" spc="20" dirty="0">
                <a:latin typeface="Times New Roman"/>
                <a:cs typeface="Times New Roman"/>
              </a:rPr>
              <a:t> </a:t>
            </a:r>
            <a:r>
              <a:rPr sz="1600" b="1" i="1" spc="-5" dirty="0">
                <a:latin typeface="Times New Roman"/>
                <a:cs typeface="Times New Roman"/>
              </a:rPr>
              <a:t>2020</a:t>
            </a:r>
            <a:r>
              <a:rPr sz="1600" b="1" i="1" spc="-15" dirty="0">
                <a:latin typeface="Times New Roman"/>
                <a:cs typeface="Times New Roman"/>
              </a:rPr>
              <a:t> года</a:t>
            </a:r>
            <a:endParaRPr sz="1600">
              <a:latin typeface="Times New Roman"/>
              <a:cs typeface="Times New Roman"/>
            </a:endParaRPr>
          </a:p>
          <a:p>
            <a:pPr marL="157480" marR="5080" indent="8890" algn="just">
              <a:lnSpc>
                <a:spcPct val="80100"/>
              </a:lnSpc>
              <a:spcBef>
                <a:spcPts val="390"/>
              </a:spcBef>
            </a:pPr>
            <a:r>
              <a:rPr sz="1600" b="1" i="1" spc="-5" dirty="0">
                <a:latin typeface="Times New Roman"/>
                <a:cs typeface="Times New Roman"/>
              </a:rPr>
              <a:t>«Об </a:t>
            </a:r>
            <a:r>
              <a:rPr sz="1600" b="1" i="1" spc="-10" dirty="0">
                <a:latin typeface="Times New Roman"/>
                <a:cs typeface="Times New Roman"/>
              </a:rPr>
              <a:t>утверждении </a:t>
            </a:r>
            <a:r>
              <a:rPr sz="1600" b="1" i="1" spc="-15" dirty="0">
                <a:latin typeface="Times New Roman"/>
                <a:cs typeface="Times New Roman"/>
              </a:rPr>
              <a:t>Порядка приема </a:t>
            </a:r>
            <a:r>
              <a:rPr sz="1600" b="1" i="1" spc="-5" dirty="0">
                <a:latin typeface="Times New Roman"/>
                <a:cs typeface="Times New Roman"/>
              </a:rPr>
              <a:t>на </a:t>
            </a:r>
            <a:r>
              <a:rPr sz="1600" b="1" i="1" spc="-10" dirty="0">
                <a:latin typeface="Times New Roman"/>
                <a:cs typeface="Times New Roman"/>
              </a:rPr>
              <a:t>обучение по </a:t>
            </a:r>
            <a:r>
              <a:rPr sz="1600" b="1" i="1" spc="-385" dirty="0">
                <a:latin typeface="Times New Roman"/>
                <a:cs typeface="Times New Roman"/>
              </a:rPr>
              <a:t> </a:t>
            </a:r>
            <a:r>
              <a:rPr sz="1600" b="1" i="1" spc="-15" dirty="0">
                <a:latin typeface="Times New Roman"/>
                <a:cs typeface="Times New Roman"/>
              </a:rPr>
              <a:t>образовательным </a:t>
            </a:r>
            <a:r>
              <a:rPr sz="1600" b="1" i="1" spc="-5" dirty="0">
                <a:latin typeface="Times New Roman"/>
                <a:cs typeface="Times New Roman"/>
              </a:rPr>
              <a:t>программам </a:t>
            </a:r>
            <a:r>
              <a:rPr sz="1600" b="1" i="1" spc="-10" dirty="0">
                <a:latin typeface="Times New Roman"/>
                <a:cs typeface="Times New Roman"/>
              </a:rPr>
              <a:t>начального </a:t>
            </a:r>
            <a:r>
              <a:rPr sz="1600" b="1" i="1" spc="-5" dirty="0">
                <a:latin typeface="Times New Roman"/>
                <a:cs typeface="Times New Roman"/>
              </a:rPr>
              <a:t>общего, </a:t>
            </a:r>
            <a:r>
              <a:rPr sz="1600" b="1" i="1" spc="-385" dirty="0">
                <a:latin typeface="Times New Roman"/>
                <a:cs typeface="Times New Roman"/>
              </a:rPr>
              <a:t> </a:t>
            </a:r>
            <a:r>
              <a:rPr sz="1600" b="1" i="1" spc="-5" dirty="0">
                <a:latin typeface="Times New Roman"/>
                <a:cs typeface="Times New Roman"/>
              </a:rPr>
              <a:t>основного</a:t>
            </a:r>
            <a:r>
              <a:rPr sz="1600" b="1" i="1" dirty="0">
                <a:latin typeface="Times New Roman"/>
                <a:cs typeface="Times New Roman"/>
              </a:rPr>
              <a:t> </a:t>
            </a:r>
            <a:r>
              <a:rPr sz="1600" b="1" i="1" spc="-5" dirty="0">
                <a:latin typeface="Times New Roman"/>
                <a:cs typeface="Times New Roman"/>
              </a:rPr>
              <a:t>общего</a:t>
            </a:r>
            <a:r>
              <a:rPr sz="1600" b="1" i="1" spc="10" dirty="0">
                <a:latin typeface="Times New Roman"/>
                <a:cs typeface="Times New Roman"/>
              </a:rPr>
              <a:t> </a:t>
            </a:r>
            <a:r>
              <a:rPr sz="1600" b="1" i="1" spc="-5" dirty="0">
                <a:latin typeface="Times New Roman"/>
                <a:cs typeface="Times New Roman"/>
              </a:rPr>
              <a:t>и </a:t>
            </a:r>
            <a:r>
              <a:rPr sz="1600" b="1" i="1" spc="-10" dirty="0">
                <a:latin typeface="Times New Roman"/>
                <a:cs typeface="Times New Roman"/>
              </a:rPr>
              <a:t>среднего</a:t>
            </a:r>
            <a:r>
              <a:rPr sz="1600" b="1" i="1" spc="10" dirty="0">
                <a:latin typeface="Times New Roman"/>
                <a:cs typeface="Times New Roman"/>
              </a:rPr>
              <a:t> </a:t>
            </a:r>
            <a:r>
              <a:rPr sz="1600" b="1" i="1" spc="-5" dirty="0">
                <a:latin typeface="Times New Roman"/>
                <a:cs typeface="Times New Roman"/>
              </a:rPr>
              <a:t>общего</a:t>
            </a:r>
            <a:r>
              <a:rPr sz="1600" b="1" i="1" spc="10" dirty="0">
                <a:latin typeface="Times New Roman"/>
                <a:cs typeface="Times New Roman"/>
              </a:rPr>
              <a:t> </a:t>
            </a:r>
            <a:r>
              <a:rPr sz="1600" b="1" i="1" spc="-10" dirty="0">
                <a:latin typeface="Times New Roman"/>
                <a:cs typeface="Times New Roman"/>
              </a:rPr>
              <a:t>образования»</a:t>
            </a:r>
            <a:endParaRPr sz="1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49121" y="940053"/>
            <a:ext cx="61410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Два</a:t>
            </a:r>
            <a:r>
              <a:rPr sz="3600" spc="-25" dirty="0"/>
              <a:t> </a:t>
            </a:r>
            <a:r>
              <a:rPr sz="3600" spc="-5" dirty="0"/>
              <a:t>этапа</a:t>
            </a:r>
            <a:r>
              <a:rPr sz="3600" spc="-45" dirty="0"/>
              <a:t> подачи</a:t>
            </a:r>
            <a:r>
              <a:rPr sz="3600" spc="-25" dirty="0"/>
              <a:t> документов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535940" y="1900170"/>
            <a:ext cx="8608060" cy="2832827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530"/>
              </a:spcBef>
            </a:pPr>
            <a:r>
              <a:rPr sz="2400" b="1" dirty="0">
                <a:latin typeface="Times New Roman"/>
                <a:cs typeface="Times New Roman"/>
              </a:rPr>
              <a:t>1</a:t>
            </a:r>
            <a:r>
              <a:rPr sz="2400" b="1" spc="-2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этап </a:t>
            </a:r>
            <a:r>
              <a:rPr sz="2400" b="1" dirty="0">
                <a:latin typeface="Times New Roman"/>
                <a:cs typeface="Times New Roman"/>
              </a:rPr>
              <a:t>(с1.04</a:t>
            </a:r>
            <a:r>
              <a:rPr sz="2400" b="1" spc="-2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по</a:t>
            </a:r>
            <a:r>
              <a:rPr sz="2400" b="1" spc="-1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30.06)</a:t>
            </a:r>
            <a:r>
              <a:rPr sz="2400" b="1" spc="-10" dirty="0">
                <a:latin typeface="Times New Roman"/>
                <a:cs typeface="Times New Roman"/>
              </a:rPr>
              <a:t> </a:t>
            </a:r>
            <a:endParaRPr sz="24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434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00" spc="-25" dirty="0">
                <a:latin typeface="Times New Roman"/>
                <a:cs typeface="Times New Roman"/>
              </a:rPr>
              <a:t>подача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заявлений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гражданами,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чьи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дети</a:t>
            </a:r>
            <a:r>
              <a:rPr sz="1800" spc="-10" dirty="0">
                <a:latin typeface="Times New Roman"/>
                <a:cs typeface="Times New Roman"/>
              </a:rPr>
              <a:t> имеют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преимущественное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право при</a:t>
            </a:r>
            <a:endParaRPr sz="1800" dirty="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</a:pPr>
            <a:r>
              <a:rPr sz="1800" spc="-5" dirty="0">
                <a:latin typeface="Times New Roman"/>
                <a:cs typeface="Times New Roman"/>
              </a:rPr>
              <a:t>приеме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 </a:t>
            </a:r>
            <a:r>
              <a:rPr sz="1800" spc="-10" dirty="0">
                <a:latin typeface="Times New Roman"/>
                <a:cs typeface="Times New Roman"/>
              </a:rPr>
              <a:t>образовательную</a:t>
            </a:r>
            <a:r>
              <a:rPr sz="1800" spc="-5" dirty="0">
                <a:latin typeface="Times New Roman"/>
                <a:cs typeface="Times New Roman"/>
              </a:rPr>
              <a:t> организацию</a:t>
            </a:r>
            <a:endParaRPr sz="18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434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00" spc="-25" dirty="0">
                <a:latin typeface="Times New Roman"/>
                <a:cs typeface="Times New Roman"/>
              </a:rPr>
              <a:t>подача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заявлений </a:t>
            </a:r>
            <a:r>
              <a:rPr sz="1800" dirty="0">
                <a:latin typeface="Times New Roman"/>
                <a:cs typeface="Times New Roman"/>
              </a:rPr>
              <a:t>гражданами,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проживающими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на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закрепленной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территории</a:t>
            </a:r>
            <a:endParaRPr sz="1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600" dirty="0">
              <a:latin typeface="Times New Roman"/>
              <a:cs typeface="Times New Roman"/>
            </a:endParaRPr>
          </a:p>
          <a:p>
            <a:pPr marL="12700" algn="ctr">
              <a:lnSpc>
                <a:spcPct val="100000"/>
              </a:lnSpc>
            </a:pPr>
            <a:r>
              <a:rPr sz="2400" b="1" dirty="0">
                <a:latin typeface="Times New Roman"/>
                <a:cs typeface="Times New Roman"/>
              </a:rPr>
              <a:t>2</a:t>
            </a:r>
            <a:r>
              <a:rPr sz="2400" b="1" spc="-2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этап</a:t>
            </a:r>
            <a:r>
              <a:rPr sz="2400" b="1" spc="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(с</a:t>
            </a:r>
            <a:r>
              <a:rPr sz="2400" b="1" spc="-1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06.07</a:t>
            </a:r>
            <a:r>
              <a:rPr sz="2400" b="1" spc="-1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по</a:t>
            </a:r>
            <a:r>
              <a:rPr sz="2400" b="1" spc="-1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05.09</a:t>
            </a:r>
            <a:r>
              <a:rPr sz="1800" b="1" dirty="0">
                <a:latin typeface="Times New Roman"/>
                <a:cs typeface="Times New Roman"/>
              </a:rPr>
              <a:t>) </a:t>
            </a:r>
            <a:endParaRPr lang="ru-RU" sz="1800" dirty="0" smtClean="0">
              <a:latin typeface="Times New Roman"/>
              <a:cs typeface="Times New Roman"/>
            </a:endParaRPr>
          </a:p>
          <a:p>
            <a:pPr marL="12700">
              <a:lnSpc>
                <a:spcPct val="150000"/>
              </a:lnSpc>
            </a:pPr>
            <a:r>
              <a:rPr lang="ru-RU" dirty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                         </a:t>
            </a:r>
            <a:r>
              <a:rPr sz="1800" dirty="0" smtClean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подача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5" dirty="0" err="1">
                <a:latin typeface="Times New Roman"/>
                <a:cs typeface="Times New Roman"/>
              </a:rPr>
              <a:t>заявлений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 err="1" smtClean="0">
                <a:latin typeface="Times New Roman"/>
                <a:cs typeface="Times New Roman"/>
              </a:rPr>
              <a:t>гражданами,</a:t>
            </a:r>
            <a:r>
              <a:rPr sz="1800" spc="-5" dirty="0" err="1" smtClean="0">
                <a:latin typeface="Times New Roman"/>
                <a:cs typeface="Times New Roman"/>
              </a:rPr>
              <a:t>чьи</a:t>
            </a:r>
            <a:r>
              <a:rPr sz="1800" spc="-5" dirty="0" smtClean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дети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5" dirty="0" err="1">
                <a:latin typeface="Times New Roman"/>
                <a:cs typeface="Times New Roman"/>
              </a:rPr>
              <a:t>не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15" dirty="0" err="1" smtClean="0">
                <a:latin typeface="Times New Roman"/>
                <a:cs typeface="Times New Roman"/>
              </a:rPr>
              <a:t>проживают</a:t>
            </a:r>
            <a:endParaRPr lang="en-US" sz="1800" spc="-15" dirty="0" smtClean="0">
              <a:latin typeface="Times New Roman"/>
              <a:cs typeface="Times New Roman"/>
            </a:endParaRPr>
          </a:p>
          <a:p>
            <a:pPr marL="26988"/>
            <a:r>
              <a:rPr lang="en-US" spc="-15" dirty="0">
                <a:latin typeface="Times New Roman"/>
                <a:cs typeface="Times New Roman"/>
              </a:rPr>
              <a:t> </a:t>
            </a:r>
            <a:r>
              <a:rPr lang="en-US" spc="-15" dirty="0" smtClean="0">
                <a:latin typeface="Times New Roman"/>
                <a:cs typeface="Times New Roman"/>
              </a:rPr>
              <a:t>                          </a:t>
            </a:r>
            <a:r>
              <a:rPr lang="ru-RU" spc="-5" dirty="0" smtClean="0">
                <a:latin typeface="Times New Roman"/>
                <a:cs typeface="Times New Roman"/>
              </a:rPr>
              <a:t>на</a:t>
            </a:r>
            <a:r>
              <a:rPr lang="ru-RU" dirty="0" smtClean="0">
                <a:latin typeface="Times New Roman"/>
                <a:cs typeface="Times New Roman"/>
              </a:rPr>
              <a:t> </a:t>
            </a:r>
            <a:r>
              <a:rPr lang="ru-RU" spc="-5" dirty="0">
                <a:latin typeface="Times New Roman"/>
                <a:cs typeface="Times New Roman"/>
              </a:rPr>
              <a:t>закрепленной</a:t>
            </a:r>
            <a:r>
              <a:rPr lang="ru-RU" dirty="0">
                <a:latin typeface="Times New Roman"/>
                <a:cs typeface="Times New Roman"/>
              </a:rPr>
              <a:t> </a:t>
            </a:r>
            <a:r>
              <a:rPr lang="ru-RU" spc="-5" dirty="0" smtClean="0">
                <a:latin typeface="Times New Roman" pitchFamily="18" charset="0"/>
                <a:cs typeface="Times New Roman" pitchFamily="18" charset="0"/>
              </a:rPr>
              <a:t>территории (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при  наличии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свободных мест)</a:t>
            </a:r>
            <a:endParaRPr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93900" y="642620"/>
            <a:ext cx="61569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20" dirty="0"/>
              <a:t>Льготные</a:t>
            </a:r>
            <a:r>
              <a:rPr sz="3600" spc="-35" dirty="0"/>
              <a:t> </a:t>
            </a:r>
            <a:r>
              <a:rPr sz="3600" spc="-30" dirty="0"/>
              <a:t>категории</a:t>
            </a:r>
            <a:r>
              <a:rPr sz="3600" spc="-20" dirty="0"/>
              <a:t> </a:t>
            </a:r>
            <a:r>
              <a:rPr sz="3600" spc="-5" dirty="0"/>
              <a:t>граждан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535940" y="1222375"/>
            <a:ext cx="8050530" cy="4854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3975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00" dirty="0">
                <a:latin typeface="Times New Roman"/>
                <a:cs typeface="Times New Roman"/>
              </a:rPr>
              <a:t>В </a:t>
            </a:r>
            <a:r>
              <a:rPr sz="1800" spc="-15" dirty="0">
                <a:latin typeface="Times New Roman"/>
                <a:cs typeface="Times New Roman"/>
              </a:rPr>
              <a:t>первоочередном порядке </a:t>
            </a:r>
            <a:r>
              <a:rPr sz="1800" dirty="0">
                <a:latin typeface="Times New Roman"/>
                <a:cs typeface="Times New Roman"/>
              </a:rPr>
              <a:t>предоставляются </a:t>
            </a:r>
            <a:r>
              <a:rPr sz="1800" spc="15" dirty="0">
                <a:latin typeface="Times New Roman"/>
                <a:cs typeface="Times New Roman"/>
              </a:rPr>
              <a:t>места </a:t>
            </a:r>
            <a:r>
              <a:rPr sz="1800" spc="-5" dirty="0">
                <a:latin typeface="Times New Roman"/>
                <a:cs typeface="Times New Roman"/>
              </a:rPr>
              <a:t>детям, указанным </a:t>
            </a:r>
            <a:r>
              <a:rPr sz="1800" dirty="0">
                <a:latin typeface="Times New Roman"/>
                <a:cs typeface="Times New Roman"/>
              </a:rPr>
              <a:t>в абзаце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spc="-50" dirty="0">
                <a:latin typeface="Times New Roman"/>
                <a:cs typeface="Times New Roman"/>
              </a:rPr>
              <a:t>в</a:t>
            </a:r>
            <a:r>
              <a:rPr sz="1800" spc="-20" dirty="0">
                <a:latin typeface="Times New Roman"/>
                <a:cs typeface="Times New Roman"/>
              </a:rPr>
              <a:t>т</a:t>
            </a:r>
            <a:r>
              <a:rPr sz="1800" dirty="0">
                <a:latin typeface="Times New Roman"/>
                <a:cs typeface="Times New Roman"/>
              </a:rPr>
              <a:t>ор</a:t>
            </a:r>
            <a:r>
              <a:rPr sz="1800" spc="-40" dirty="0">
                <a:latin typeface="Times New Roman"/>
                <a:cs typeface="Times New Roman"/>
              </a:rPr>
              <a:t>о</a:t>
            </a:r>
            <a:r>
              <a:rPr sz="1800" dirty="0">
                <a:latin typeface="Times New Roman"/>
                <a:cs typeface="Times New Roman"/>
              </a:rPr>
              <a:t>м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ч</a:t>
            </a:r>
            <a:r>
              <a:rPr sz="1800" dirty="0">
                <a:latin typeface="Times New Roman"/>
                <a:cs typeface="Times New Roman"/>
              </a:rPr>
              <a:t>а</a:t>
            </a:r>
            <a:r>
              <a:rPr sz="1800" spc="5" dirty="0">
                <a:latin typeface="Times New Roman"/>
                <a:cs typeface="Times New Roman"/>
              </a:rPr>
              <a:t>с</a:t>
            </a:r>
            <a:r>
              <a:rPr sz="1800" dirty="0">
                <a:latin typeface="Times New Roman"/>
                <a:cs typeface="Times New Roman"/>
              </a:rPr>
              <a:t>ти 6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</a:t>
            </a:r>
            <a:r>
              <a:rPr sz="1800" spc="30" dirty="0">
                <a:latin typeface="Times New Roman"/>
                <a:cs typeface="Times New Roman"/>
              </a:rPr>
              <a:t>т</a:t>
            </a:r>
            <a:r>
              <a:rPr sz="1800" spc="-45" dirty="0">
                <a:latin typeface="Times New Roman"/>
                <a:cs typeface="Times New Roman"/>
              </a:rPr>
              <a:t>а</a:t>
            </a:r>
            <a:r>
              <a:rPr sz="1800" dirty="0">
                <a:latin typeface="Times New Roman"/>
                <a:cs typeface="Times New Roman"/>
              </a:rPr>
              <a:t>тьи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19 Ф</a:t>
            </a:r>
            <a:r>
              <a:rPr sz="1800" spc="-20" dirty="0">
                <a:latin typeface="Times New Roman"/>
                <a:cs typeface="Times New Roman"/>
              </a:rPr>
              <a:t>е</a:t>
            </a:r>
            <a:r>
              <a:rPr sz="1800" dirty="0">
                <a:latin typeface="Times New Roman"/>
                <a:cs typeface="Times New Roman"/>
              </a:rPr>
              <a:t>дер</a:t>
            </a:r>
            <a:r>
              <a:rPr sz="1800" spc="15" dirty="0">
                <a:latin typeface="Times New Roman"/>
                <a:cs typeface="Times New Roman"/>
              </a:rPr>
              <a:t>а</a:t>
            </a:r>
            <a:r>
              <a:rPr sz="1800" dirty="0">
                <a:latin typeface="Times New Roman"/>
                <a:cs typeface="Times New Roman"/>
              </a:rPr>
              <a:t>ль</a:t>
            </a:r>
            <a:r>
              <a:rPr sz="1800" spc="-10" dirty="0">
                <a:latin typeface="Times New Roman"/>
                <a:cs typeface="Times New Roman"/>
              </a:rPr>
              <a:t>н</a:t>
            </a:r>
            <a:r>
              <a:rPr sz="1800" dirty="0">
                <a:latin typeface="Times New Roman"/>
                <a:cs typeface="Times New Roman"/>
              </a:rPr>
              <a:t>о</a:t>
            </a:r>
            <a:r>
              <a:rPr sz="1800" spc="-45" dirty="0">
                <a:latin typeface="Times New Roman"/>
                <a:cs typeface="Times New Roman"/>
              </a:rPr>
              <a:t>г</a:t>
            </a:r>
            <a:r>
              <a:rPr sz="1800" dirty="0">
                <a:latin typeface="Times New Roman"/>
                <a:cs typeface="Times New Roman"/>
              </a:rPr>
              <a:t>о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за</a:t>
            </a:r>
            <a:r>
              <a:rPr sz="1800" spc="-95" dirty="0">
                <a:latin typeface="Times New Roman"/>
                <a:cs typeface="Times New Roman"/>
              </a:rPr>
              <a:t>к</a:t>
            </a:r>
            <a:r>
              <a:rPr sz="1800" dirty="0">
                <a:latin typeface="Times New Roman"/>
                <a:cs typeface="Times New Roman"/>
              </a:rPr>
              <a:t>она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о</a:t>
            </a:r>
            <a:r>
              <a:rPr sz="1800" dirty="0">
                <a:latin typeface="Times New Roman"/>
                <a:cs typeface="Times New Roman"/>
              </a:rPr>
              <a:t>т 27 </a:t>
            </a:r>
            <a:r>
              <a:rPr sz="1800" spc="-15" dirty="0">
                <a:latin typeface="Times New Roman"/>
                <a:cs typeface="Times New Roman"/>
              </a:rPr>
              <a:t>м</a:t>
            </a:r>
            <a:r>
              <a:rPr sz="1800" dirty="0">
                <a:latin typeface="Times New Roman"/>
                <a:cs typeface="Times New Roman"/>
              </a:rPr>
              <a:t>ая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1998 </a:t>
            </a:r>
            <a:r>
              <a:rPr sz="1800" spc="-200" dirty="0">
                <a:latin typeface="Times New Roman"/>
                <a:cs typeface="Times New Roman"/>
              </a:rPr>
              <a:t>г</a:t>
            </a:r>
            <a:r>
              <a:rPr sz="1800" dirty="0">
                <a:latin typeface="Times New Roman"/>
                <a:cs typeface="Times New Roman"/>
              </a:rPr>
              <a:t>.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№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7</a:t>
            </a:r>
            <a:r>
              <a:rPr sz="1800" spc="20" dirty="0">
                <a:latin typeface="Times New Roman"/>
                <a:cs typeface="Times New Roman"/>
              </a:rPr>
              <a:t>6</a:t>
            </a:r>
            <a:r>
              <a:rPr sz="1800" dirty="0">
                <a:latin typeface="Times New Roman"/>
                <a:cs typeface="Times New Roman"/>
              </a:rPr>
              <a:t>-ФЗ </a:t>
            </a:r>
            <a:r>
              <a:rPr sz="1800" spc="-10" dirty="0">
                <a:latin typeface="Times New Roman"/>
                <a:cs typeface="Times New Roman"/>
              </a:rPr>
              <a:t>«</a:t>
            </a:r>
            <a:r>
              <a:rPr sz="1800" dirty="0">
                <a:latin typeface="Times New Roman"/>
                <a:cs typeface="Times New Roman"/>
              </a:rPr>
              <a:t>О</a:t>
            </a:r>
            <a:endParaRPr sz="180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</a:pPr>
            <a:r>
              <a:rPr sz="1800" spc="-5" dirty="0">
                <a:latin typeface="Times New Roman"/>
                <a:cs typeface="Times New Roman"/>
              </a:rPr>
              <a:t>статусе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военнослужащих»,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по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Times New Roman"/>
                <a:cs typeface="Times New Roman"/>
              </a:rPr>
              <a:t>месту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жительства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их </a:t>
            </a:r>
            <a:r>
              <a:rPr sz="1800" dirty="0">
                <a:latin typeface="Times New Roman"/>
                <a:cs typeface="Times New Roman"/>
              </a:rPr>
              <a:t>семей.</a:t>
            </a:r>
            <a:endParaRPr sz="1800">
              <a:latin typeface="Times New Roman"/>
              <a:cs typeface="Times New Roman"/>
            </a:endParaRPr>
          </a:p>
          <a:p>
            <a:pPr marL="355600" marR="116839" indent="-342900">
              <a:lnSpc>
                <a:spcPct val="100000"/>
              </a:lnSpc>
              <a:spcBef>
                <a:spcPts val="434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00" dirty="0">
                <a:latin typeface="Times New Roman"/>
                <a:cs typeface="Times New Roman"/>
              </a:rPr>
              <a:t>В </a:t>
            </a:r>
            <a:r>
              <a:rPr sz="1800" spc="-15" dirty="0">
                <a:latin typeface="Times New Roman"/>
                <a:cs typeface="Times New Roman"/>
              </a:rPr>
              <a:t>первоочередном порядке </a:t>
            </a:r>
            <a:r>
              <a:rPr sz="1800" dirty="0">
                <a:latin typeface="Times New Roman"/>
                <a:cs typeface="Times New Roman"/>
              </a:rPr>
              <a:t>также предоставляются </a:t>
            </a:r>
            <a:r>
              <a:rPr sz="1800" spc="15" dirty="0">
                <a:latin typeface="Times New Roman"/>
                <a:cs typeface="Times New Roman"/>
              </a:rPr>
              <a:t>места </a:t>
            </a:r>
            <a:r>
              <a:rPr sz="1800" spc="-5" dirty="0">
                <a:latin typeface="Times New Roman"/>
                <a:cs typeface="Times New Roman"/>
              </a:rPr>
              <a:t>детям, указанным </a:t>
            </a:r>
            <a:r>
              <a:rPr sz="1800" dirty="0">
                <a:latin typeface="Times New Roman"/>
                <a:cs typeface="Times New Roman"/>
              </a:rPr>
              <a:t>в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ч</a:t>
            </a:r>
            <a:r>
              <a:rPr sz="1800" dirty="0">
                <a:latin typeface="Times New Roman"/>
                <a:cs typeface="Times New Roman"/>
              </a:rPr>
              <a:t>а</a:t>
            </a:r>
            <a:r>
              <a:rPr sz="1800" spc="5" dirty="0">
                <a:latin typeface="Times New Roman"/>
                <a:cs typeface="Times New Roman"/>
              </a:rPr>
              <a:t>с</a:t>
            </a:r>
            <a:r>
              <a:rPr sz="1800" dirty="0">
                <a:latin typeface="Times New Roman"/>
                <a:cs typeface="Times New Roman"/>
              </a:rPr>
              <a:t>ти 6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</a:t>
            </a:r>
            <a:r>
              <a:rPr sz="1800" spc="30" dirty="0">
                <a:latin typeface="Times New Roman"/>
                <a:cs typeface="Times New Roman"/>
              </a:rPr>
              <a:t>т</a:t>
            </a:r>
            <a:r>
              <a:rPr sz="1800" spc="-45" dirty="0">
                <a:latin typeface="Times New Roman"/>
                <a:cs typeface="Times New Roman"/>
              </a:rPr>
              <a:t>а</a:t>
            </a:r>
            <a:r>
              <a:rPr sz="1800" dirty="0">
                <a:latin typeface="Times New Roman"/>
                <a:cs typeface="Times New Roman"/>
              </a:rPr>
              <a:t>тьи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46 Ф</a:t>
            </a:r>
            <a:r>
              <a:rPr sz="1800" spc="-20" dirty="0">
                <a:latin typeface="Times New Roman"/>
                <a:cs typeface="Times New Roman"/>
              </a:rPr>
              <a:t>е</a:t>
            </a:r>
            <a:r>
              <a:rPr sz="1800" dirty="0">
                <a:latin typeface="Times New Roman"/>
                <a:cs typeface="Times New Roman"/>
              </a:rPr>
              <a:t>дер</a:t>
            </a:r>
            <a:r>
              <a:rPr sz="1800" spc="15" dirty="0">
                <a:latin typeface="Times New Roman"/>
                <a:cs typeface="Times New Roman"/>
              </a:rPr>
              <a:t>а</a:t>
            </a:r>
            <a:r>
              <a:rPr sz="1800" dirty="0">
                <a:latin typeface="Times New Roman"/>
                <a:cs typeface="Times New Roman"/>
              </a:rPr>
              <a:t>ль</a:t>
            </a:r>
            <a:r>
              <a:rPr sz="1800" spc="-10" dirty="0">
                <a:latin typeface="Times New Roman"/>
                <a:cs typeface="Times New Roman"/>
              </a:rPr>
              <a:t>н</a:t>
            </a:r>
            <a:r>
              <a:rPr sz="1800" dirty="0">
                <a:latin typeface="Times New Roman"/>
                <a:cs typeface="Times New Roman"/>
              </a:rPr>
              <a:t>о</a:t>
            </a:r>
            <a:r>
              <a:rPr sz="1800" spc="-45" dirty="0">
                <a:latin typeface="Times New Roman"/>
                <a:cs typeface="Times New Roman"/>
              </a:rPr>
              <a:t>г</a:t>
            </a:r>
            <a:r>
              <a:rPr sz="1800" dirty="0">
                <a:latin typeface="Times New Roman"/>
                <a:cs typeface="Times New Roman"/>
              </a:rPr>
              <a:t>о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за</a:t>
            </a:r>
            <a:r>
              <a:rPr sz="1800" spc="-95" dirty="0">
                <a:latin typeface="Times New Roman"/>
                <a:cs typeface="Times New Roman"/>
              </a:rPr>
              <a:t>к</a:t>
            </a:r>
            <a:r>
              <a:rPr sz="1800" dirty="0">
                <a:latin typeface="Times New Roman"/>
                <a:cs typeface="Times New Roman"/>
              </a:rPr>
              <a:t>она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о</a:t>
            </a:r>
            <a:r>
              <a:rPr sz="1800" dirty="0">
                <a:latin typeface="Times New Roman"/>
                <a:cs typeface="Times New Roman"/>
              </a:rPr>
              <a:t>т 7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февр</a:t>
            </a:r>
            <a:r>
              <a:rPr sz="1800" spc="15" dirty="0">
                <a:latin typeface="Times New Roman"/>
                <a:cs typeface="Times New Roman"/>
              </a:rPr>
              <a:t>а</a:t>
            </a:r>
            <a:r>
              <a:rPr sz="1800" spc="-5" dirty="0">
                <a:latin typeface="Times New Roman"/>
                <a:cs typeface="Times New Roman"/>
              </a:rPr>
              <a:t>л</a:t>
            </a:r>
            <a:r>
              <a:rPr sz="1800" dirty="0">
                <a:latin typeface="Times New Roman"/>
                <a:cs typeface="Times New Roman"/>
              </a:rPr>
              <a:t>я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20</a:t>
            </a:r>
            <a:r>
              <a:rPr sz="1800" spc="-80" dirty="0">
                <a:latin typeface="Times New Roman"/>
                <a:cs typeface="Times New Roman"/>
              </a:rPr>
              <a:t>1</a:t>
            </a:r>
            <a:r>
              <a:rPr sz="1800" dirty="0">
                <a:latin typeface="Times New Roman"/>
                <a:cs typeface="Times New Roman"/>
              </a:rPr>
              <a:t>1 </a:t>
            </a:r>
            <a:r>
              <a:rPr sz="1800" spc="-200" dirty="0">
                <a:latin typeface="Times New Roman"/>
                <a:cs typeface="Times New Roman"/>
              </a:rPr>
              <a:t>г</a:t>
            </a:r>
            <a:r>
              <a:rPr sz="1800" dirty="0">
                <a:latin typeface="Times New Roman"/>
                <a:cs typeface="Times New Roman"/>
              </a:rPr>
              <a:t>.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№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30" dirty="0">
                <a:latin typeface="Times New Roman"/>
                <a:cs typeface="Times New Roman"/>
              </a:rPr>
              <a:t>3</a:t>
            </a:r>
            <a:r>
              <a:rPr sz="1800" dirty="0">
                <a:latin typeface="Times New Roman"/>
                <a:cs typeface="Times New Roman"/>
              </a:rPr>
              <a:t>-ФЗ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«</a:t>
            </a:r>
            <a:r>
              <a:rPr sz="1800" dirty="0">
                <a:latin typeface="Times New Roman"/>
                <a:cs typeface="Times New Roman"/>
              </a:rPr>
              <a:t>О  </a:t>
            </a:r>
            <a:r>
              <a:rPr sz="1800" spc="-10" dirty="0">
                <a:latin typeface="Times New Roman"/>
                <a:cs typeface="Times New Roman"/>
              </a:rPr>
              <a:t>полиции»,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детям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сотрудников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органов внутренних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дел, </a:t>
            </a:r>
            <a:r>
              <a:rPr sz="1800" spc="-5" dirty="0">
                <a:latin typeface="Times New Roman"/>
                <a:cs typeface="Times New Roman"/>
              </a:rPr>
              <a:t>не </a:t>
            </a:r>
            <a:r>
              <a:rPr sz="1800" spc="-10" dirty="0">
                <a:latin typeface="Times New Roman"/>
                <a:cs typeface="Times New Roman"/>
              </a:rPr>
              <a:t>являющихся</a:t>
            </a:r>
            <a:endParaRPr sz="180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</a:pPr>
            <a:r>
              <a:rPr sz="1800" spc="-15" dirty="0">
                <a:latin typeface="Times New Roman"/>
                <a:cs typeface="Times New Roman"/>
              </a:rPr>
              <a:t>сотрудниками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полиции,</a:t>
            </a:r>
            <a:endParaRPr sz="1800">
              <a:latin typeface="Times New Roman"/>
              <a:cs typeface="Times New Roman"/>
            </a:endParaRPr>
          </a:p>
          <a:p>
            <a:pPr marL="411480" indent="-399415">
              <a:lnSpc>
                <a:spcPct val="100000"/>
              </a:lnSpc>
              <a:spcBef>
                <a:spcPts val="434"/>
              </a:spcBef>
              <a:buFont typeface="Arial"/>
              <a:buChar char="•"/>
              <a:tabLst>
                <a:tab pos="411480" algn="l"/>
                <a:tab pos="412115" algn="l"/>
              </a:tabLst>
            </a:pPr>
            <a:r>
              <a:rPr sz="1800" dirty="0">
                <a:latin typeface="Times New Roman"/>
                <a:cs typeface="Times New Roman"/>
              </a:rPr>
              <a:t>и</a:t>
            </a:r>
            <a:r>
              <a:rPr sz="1800" spc="-5" dirty="0">
                <a:latin typeface="Times New Roman"/>
                <a:cs typeface="Times New Roman"/>
              </a:rPr>
              <a:t> детям,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указанным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части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14 </a:t>
            </a:r>
            <a:r>
              <a:rPr sz="1800" spc="-5" dirty="0">
                <a:latin typeface="Times New Roman"/>
                <a:cs typeface="Times New Roman"/>
              </a:rPr>
              <a:t>статьи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3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Федерального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закона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от</a:t>
            </a:r>
            <a:r>
              <a:rPr sz="1800" dirty="0">
                <a:latin typeface="Times New Roman"/>
                <a:cs typeface="Times New Roman"/>
              </a:rPr>
              <a:t> 30 </a:t>
            </a:r>
            <a:r>
              <a:rPr sz="1800" spc="-5" dirty="0">
                <a:latin typeface="Times New Roman"/>
                <a:cs typeface="Times New Roman"/>
              </a:rPr>
              <a:t>декабря</a:t>
            </a:r>
            <a:endParaRPr sz="180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2012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100" dirty="0">
                <a:latin typeface="Times New Roman"/>
                <a:cs typeface="Times New Roman"/>
              </a:rPr>
              <a:t>г.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№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283-ФЗ </a:t>
            </a:r>
            <a:r>
              <a:rPr sz="1800" spc="-5" dirty="0">
                <a:latin typeface="Times New Roman"/>
                <a:cs typeface="Times New Roman"/>
              </a:rPr>
              <a:t>«О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социальных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гарантиях</a:t>
            </a:r>
            <a:r>
              <a:rPr sz="1800" spc="-15" dirty="0">
                <a:latin typeface="Times New Roman"/>
                <a:cs typeface="Times New Roman"/>
              </a:rPr>
              <a:t> сотрудникам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некоторых</a:t>
            </a:r>
            <a:endParaRPr sz="1800">
              <a:latin typeface="Times New Roman"/>
              <a:cs typeface="Times New Roman"/>
            </a:endParaRPr>
          </a:p>
          <a:p>
            <a:pPr marL="355600" marR="802005">
              <a:lnSpc>
                <a:spcPct val="100000"/>
              </a:lnSpc>
            </a:pPr>
            <a:r>
              <a:rPr sz="1800" spc="-5" dirty="0">
                <a:latin typeface="Times New Roman"/>
                <a:cs typeface="Times New Roman"/>
              </a:rPr>
              <a:t>федеральных </a:t>
            </a:r>
            <a:r>
              <a:rPr sz="1800" dirty="0">
                <a:latin typeface="Times New Roman"/>
                <a:cs typeface="Times New Roman"/>
              </a:rPr>
              <a:t>органов </a:t>
            </a:r>
            <a:r>
              <a:rPr sz="1800" spc="-5" dirty="0">
                <a:latin typeface="Times New Roman"/>
                <a:cs typeface="Times New Roman"/>
              </a:rPr>
              <a:t>исполнительной власти </a:t>
            </a:r>
            <a:r>
              <a:rPr sz="1800" dirty="0">
                <a:latin typeface="Times New Roman"/>
                <a:cs typeface="Times New Roman"/>
              </a:rPr>
              <a:t>и </a:t>
            </a:r>
            <a:r>
              <a:rPr sz="1800" spc="5" dirty="0">
                <a:latin typeface="Times New Roman"/>
                <a:cs typeface="Times New Roman"/>
              </a:rPr>
              <a:t>внесении </a:t>
            </a:r>
            <a:r>
              <a:rPr sz="1800" spc="-10" dirty="0">
                <a:latin typeface="Times New Roman"/>
                <a:cs typeface="Times New Roman"/>
              </a:rPr>
              <a:t>изменений </a:t>
            </a:r>
            <a:r>
              <a:rPr sz="1800" dirty="0">
                <a:latin typeface="Times New Roman"/>
                <a:cs typeface="Times New Roman"/>
              </a:rPr>
              <a:t>в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законодательные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акты</a:t>
            </a:r>
            <a:r>
              <a:rPr sz="1800" spc="-15" dirty="0">
                <a:latin typeface="Times New Roman"/>
                <a:cs typeface="Times New Roman"/>
              </a:rPr>
              <a:t> Российской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Федерации».</a:t>
            </a:r>
            <a:endParaRPr sz="1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43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00" spc="-10" dirty="0">
                <a:latin typeface="Times New Roman"/>
                <a:cs typeface="Times New Roman"/>
              </a:rPr>
              <a:t>Проживающие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одной</a:t>
            </a:r>
            <a:r>
              <a:rPr sz="1800" spc="5" dirty="0">
                <a:latin typeface="Times New Roman"/>
                <a:cs typeface="Times New Roman"/>
              </a:rPr>
              <a:t> семье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</a:t>
            </a:r>
            <a:r>
              <a:rPr sz="1800" spc="-5" dirty="0">
                <a:latin typeface="Times New Roman"/>
                <a:cs typeface="Times New Roman"/>
              </a:rPr>
              <a:t> имеющие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общее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Times New Roman"/>
                <a:cs typeface="Times New Roman"/>
              </a:rPr>
              <a:t>место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жительства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дети</a:t>
            </a:r>
            <a:r>
              <a:rPr sz="1800" spc="-10" dirty="0">
                <a:latin typeface="Times New Roman"/>
                <a:cs typeface="Times New Roman"/>
              </a:rPr>
              <a:t> имеют</a:t>
            </a:r>
            <a:endParaRPr sz="1800">
              <a:latin typeface="Times New Roman"/>
              <a:cs typeface="Times New Roman"/>
            </a:endParaRPr>
          </a:p>
          <a:p>
            <a:pPr marL="3670935" marR="283210" indent="-914400">
              <a:lnSpc>
                <a:spcPct val="100000"/>
              </a:lnSpc>
            </a:pPr>
            <a:r>
              <a:rPr sz="1800" spc="-5" dirty="0">
                <a:latin typeface="Times New Roman"/>
                <a:cs typeface="Times New Roman"/>
              </a:rPr>
              <a:t>право </a:t>
            </a:r>
            <a:r>
              <a:rPr sz="1800" dirty="0">
                <a:latin typeface="Times New Roman"/>
                <a:cs typeface="Times New Roman"/>
              </a:rPr>
              <a:t>преимущественного </a:t>
            </a:r>
            <a:r>
              <a:rPr sz="1800" spc="-10" dirty="0">
                <a:latin typeface="Times New Roman"/>
                <a:cs typeface="Times New Roman"/>
              </a:rPr>
              <a:t>приема </a:t>
            </a:r>
            <a:r>
              <a:rPr sz="1800" spc="-5" dirty="0">
                <a:latin typeface="Times New Roman"/>
                <a:cs typeface="Times New Roman"/>
              </a:rPr>
              <a:t>на </a:t>
            </a:r>
            <a:r>
              <a:rPr sz="1800" spc="-10" dirty="0">
                <a:latin typeface="Times New Roman"/>
                <a:cs typeface="Times New Roman"/>
              </a:rPr>
              <a:t>обучение </a:t>
            </a:r>
            <a:r>
              <a:rPr sz="1800" spc="-5" dirty="0">
                <a:latin typeface="Times New Roman"/>
                <a:cs typeface="Times New Roman"/>
              </a:rPr>
              <a:t>по 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образовательным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программам</a:t>
            </a:r>
            <a:r>
              <a:rPr sz="1800" spc="-15" dirty="0">
                <a:latin typeface="Times New Roman"/>
                <a:cs typeface="Times New Roman"/>
              </a:rPr>
              <a:t> начального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общего </a:t>
            </a:r>
            <a:r>
              <a:rPr sz="1800" spc="-5" dirty="0">
                <a:latin typeface="Times New Roman"/>
                <a:cs typeface="Times New Roman"/>
              </a:rPr>
              <a:t>образования </a:t>
            </a:r>
            <a:r>
              <a:rPr sz="1800" dirty="0">
                <a:latin typeface="Times New Roman"/>
                <a:cs typeface="Times New Roman"/>
              </a:rPr>
              <a:t>в </a:t>
            </a:r>
            <a:r>
              <a:rPr sz="1800" spc="-5" dirty="0">
                <a:latin typeface="Times New Roman"/>
                <a:cs typeface="Times New Roman"/>
              </a:rPr>
              <a:t>организации, </a:t>
            </a:r>
            <a:r>
              <a:rPr sz="1800" dirty="0">
                <a:latin typeface="Times New Roman"/>
                <a:cs typeface="Times New Roman"/>
              </a:rPr>
              <a:t>в 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которых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обучаются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их</a:t>
            </a:r>
            <a:r>
              <a:rPr sz="1800" spc="-10" dirty="0">
                <a:latin typeface="Times New Roman"/>
                <a:cs typeface="Times New Roman"/>
              </a:rPr>
              <a:t> братья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(или)</a:t>
            </a:r>
            <a:endParaRPr sz="1800">
              <a:latin typeface="Times New Roman"/>
              <a:cs typeface="Times New Roman"/>
            </a:endParaRPr>
          </a:p>
          <a:p>
            <a:pPr marL="4585335">
              <a:lnSpc>
                <a:spcPct val="100000"/>
              </a:lnSpc>
            </a:pPr>
            <a:r>
              <a:rPr sz="1800" spc="15" dirty="0">
                <a:latin typeface="Times New Roman"/>
                <a:cs typeface="Times New Roman"/>
              </a:rPr>
              <a:t>сестры.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81125" y="1106170"/>
            <a:ext cx="63836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Возраст</a:t>
            </a:r>
            <a:r>
              <a:rPr sz="3600" spc="-25" dirty="0"/>
              <a:t> </a:t>
            </a:r>
            <a:r>
              <a:rPr sz="3600" spc="-5" dirty="0"/>
              <a:t>поступления</a:t>
            </a:r>
            <a:r>
              <a:rPr sz="3600" spc="-10" dirty="0"/>
              <a:t> </a:t>
            </a:r>
            <a:r>
              <a:rPr sz="3600" dirty="0"/>
              <a:t>в</a:t>
            </a:r>
            <a:r>
              <a:rPr sz="3600" spc="-5" dirty="0"/>
              <a:t> </a:t>
            </a:r>
            <a:r>
              <a:rPr sz="3600" dirty="0"/>
              <a:t>1</a:t>
            </a:r>
            <a:r>
              <a:rPr sz="3600" spc="-15" dirty="0"/>
              <a:t> </a:t>
            </a:r>
            <a:r>
              <a:rPr sz="3600" spc="-5" dirty="0"/>
              <a:t>класс</a:t>
            </a:r>
            <a:endParaRPr sz="360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831469" rIns="0" bIns="0" rtlCol="0">
            <a:spAutoFit/>
          </a:bodyPr>
          <a:lstStyle/>
          <a:p>
            <a:pPr marL="336550" marR="330835" indent="-1905" algn="ctr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Не</a:t>
            </a:r>
            <a:r>
              <a:rPr spc="-10" dirty="0"/>
              <a:t> </a:t>
            </a:r>
            <a:r>
              <a:rPr spc="-5" dirty="0"/>
              <a:t>ранее</a:t>
            </a:r>
            <a:r>
              <a:rPr spc="-10" dirty="0"/>
              <a:t> </a:t>
            </a:r>
            <a:r>
              <a:rPr spc="-5" dirty="0"/>
              <a:t>6</a:t>
            </a:r>
            <a:r>
              <a:rPr dirty="0"/>
              <a:t> </a:t>
            </a:r>
            <a:r>
              <a:rPr spc="-10" dirty="0"/>
              <a:t>лет</a:t>
            </a:r>
            <a:r>
              <a:rPr dirty="0"/>
              <a:t> </a:t>
            </a:r>
            <a:r>
              <a:rPr spc="-5" dirty="0"/>
              <a:t>6</a:t>
            </a:r>
            <a:r>
              <a:rPr spc="-10" dirty="0"/>
              <a:t> </a:t>
            </a:r>
            <a:r>
              <a:rPr spc="5" dirty="0"/>
              <a:t>месяцев</a:t>
            </a:r>
            <a:r>
              <a:rPr spc="15" dirty="0"/>
              <a:t> </a:t>
            </a:r>
            <a:r>
              <a:rPr spc="-5" dirty="0"/>
              <a:t>при</a:t>
            </a:r>
            <a:r>
              <a:rPr spc="-10" dirty="0"/>
              <a:t> </a:t>
            </a:r>
            <a:r>
              <a:rPr spc="-5" dirty="0"/>
              <a:t>отсутствии </a:t>
            </a:r>
            <a:r>
              <a:rPr dirty="0"/>
              <a:t> </a:t>
            </a:r>
            <a:r>
              <a:rPr spc="-10" dirty="0"/>
              <a:t>противопоказаний</a:t>
            </a:r>
            <a:r>
              <a:rPr spc="-5" dirty="0"/>
              <a:t> по</a:t>
            </a:r>
            <a:r>
              <a:rPr spc="-20" dirty="0"/>
              <a:t> </a:t>
            </a:r>
            <a:r>
              <a:rPr spc="-5" dirty="0"/>
              <a:t>состоянию</a:t>
            </a:r>
            <a:r>
              <a:rPr spc="-35" dirty="0"/>
              <a:t> </a:t>
            </a:r>
            <a:r>
              <a:rPr spc="-10" dirty="0"/>
              <a:t>здоровья,</a:t>
            </a:r>
          </a:p>
          <a:p>
            <a:pPr algn="ctr">
              <a:lnSpc>
                <a:spcPct val="100000"/>
              </a:lnSpc>
              <a:spcBef>
                <a:spcPts val="675"/>
              </a:spcBef>
            </a:pPr>
            <a:r>
              <a:rPr spc="-5" dirty="0"/>
              <a:t>но</a:t>
            </a:r>
            <a:r>
              <a:rPr spc="5" dirty="0"/>
              <a:t> </a:t>
            </a:r>
            <a:r>
              <a:rPr spc="-5" dirty="0"/>
              <a:t>не </a:t>
            </a:r>
            <a:r>
              <a:rPr spc="-25" dirty="0"/>
              <a:t>позже</a:t>
            </a:r>
            <a:r>
              <a:rPr spc="-10" dirty="0"/>
              <a:t> </a:t>
            </a:r>
            <a:r>
              <a:rPr dirty="0"/>
              <a:t>достижения</a:t>
            </a:r>
            <a:r>
              <a:rPr spc="5" dirty="0"/>
              <a:t> </a:t>
            </a:r>
            <a:r>
              <a:rPr spc="-5" dirty="0"/>
              <a:t>детьми</a:t>
            </a:r>
            <a:r>
              <a:rPr dirty="0"/>
              <a:t> </a:t>
            </a:r>
            <a:r>
              <a:rPr spc="-5" dirty="0"/>
              <a:t>возраста</a:t>
            </a:r>
            <a:r>
              <a:rPr dirty="0"/>
              <a:t> </a:t>
            </a:r>
            <a:r>
              <a:rPr spc="-5" dirty="0"/>
              <a:t>8</a:t>
            </a:r>
            <a:r>
              <a:rPr dirty="0"/>
              <a:t> </a:t>
            </a:r>
            <a:r>
              <a:rPr spc="-65" dirty="0"/>
              <a:t>лет.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762000"/>
            <a:ext cx="7315200" cy="990600"/>
          </a:xfrm>
        </p:spPr>
        <p:txBody>
          <a:bodyPr>
            <a:noAutofit/>
          </a:bodyPr>
          <a:lstStyle/>
          <a:p>
            <a:pPr algn="ctr"/>
            <a:r>
              <a:rPr lang="ru-RU" sz="2800" u="sng" dirty="0" smtClean="0"/>
              <a:t>Заявление   и   документы    для   приема  на обучение   подаются  следующими способами:</a:t>
            </a:r>
            <a:endParaRPr lang="ru-RU" sz="2800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914400" y="2133600"/>
            <a:ext cx="8020050" cy="4114800"/>
          </a:xfrm>
          <a:prstGeom prst="rect">
            <a:avLst/>
          </a:prstGeom>
        </p:spPr>
        <p:txBody>
          <a:bodyPr/>
          <a:lstStyle/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-  лично в общеобразовательную организацию;</a:t>
            </a:r>
          </a:p>
          <a:p>
            <a:pPr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-  через оператора почтовой связи;</a:t>
            </a:r>
          </a:p>
          <a:p>
            <a:pPr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-  через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эл.почту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или сайт школы;</a:t>
            </a:r>
          </a:p>
          <a:p>
            <a:pPr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- через </a:t>
            </a:r>
            <a:r>
              <a:rPr lang="ru-RU" sz="2400" spc="-5" dirty="0" smtClean="0">
                <a:latin typeface="Times New Roman" pitchFamily="18" charset="0"/>
                <a:cs typeface="Times New Roman" pitchFamily="18" charset="0"/>
              </a:rPr>
              <a:t>единый</a:t>
            </a:r>
            <a:r>
              <a:rPr lang="ru-RU" sz="2400" spc="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spc="-5" dirty="0" smtClean="0">
                <a:latin typeface="Times New Roman" pitchFamily="18" charset="0"/>
                <a:cs typeface="Times New Roman" pitchFamily="18" charset="0"/>
              </a:rPr>
              <a:t>портал</a:t>
            </a:r>
            <a:r>
              <a:rPr lang="ru-RU" sz="2400" spc="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spc="-15" dirty="0" smtClean="0">
                <a:latin typeface="Times New Roman" pitchFamily="18" charset="0"/>
                <a:cs typeface="Times New Roman" pitchFamily="18" charset="0"/>
              </a:rPr>
              <a:t>государственных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услуг</a:t>
            </a:r>
            <a:r>
              <a:rPr lang="ru-RU" sz="2400" spc="-4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400" spc="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spc="-10" dirty="0" smtClean="0">
                <a:latin typeface="Times New Roman" pitchFamily="18" charset="0"/>
                <a:cs typeface="Times New Roman" pitchFamily="18" charset="0"/>
              </a:rPr>
              <a:t>функций</a:t>
            </a:r>
            <a:endParaRPr lang="ru-RU" sz="2400" dirty="0" smtClean="0">
              <a:latin typeface="Times New Roman"/>
              <a:cs typeface="Times New Roman"/>
            </a:endParaRPr>
          </a:p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(ЕПГУ)                       </a:t>
            </a:r>
            <a:r>
              <a:rPr lang="ru-RU" sz="2400" spc="-1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u="heavy" spc="-10" dirty="0" err="1" smtClean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 pitchFamily="18" charset="0"/>
                <a:cs typeface="Times New Roman" pitchFamily="18" charset="0"/>
                <a:hlinkClick r:id="rId2"/>
              </a:rPr>
              <a:t>www.gosuslugi.ru</a:t>
            </a:r>
            <a:r>
              <a:rPr lang="ru-RU" sz="2400" spc="-1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8644" y="690753"/>
            <a:ext cx="7612380" cy="1490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  <a:spcBef>
                <a:spcPts val="100"/>
              </a:spcBef>
            </a:pPr>
            <a:r>
              <a:rPr lang="ru-RU" sz="2400" spc="-25" dirty="0" smtClean="0"/>
              <a:t>В случае подачи заявления в электронном виде, </a:t>
            </a:r>
            <a:br>
              <a:rPr lang="ru-RU" sz="2400" spc="-25" dirty="0" smtClean="0"/>
            </a:br>
            <a:r>
              <a:rPr lang="ru-RU" sz="2400" spc="-25" dirty="0" err="1" smtClean="0"/>
              <a:t>р</a:t>
            </a:r>
            <a:r>
              <a:rPr sz="2400" spc="-25" dirty="0" err="1" smtClean="0"/>
              <a:t>одители</a:t>
            </a:r>
            <a:r>
              <a:rPr sz="2400" spc="-25" dirty="0" smtClean="0"/>
              <a:t> </a:t>
            </a:r>
            <a:r>
              <a:rPr sz="2400" spc="-5" dirty="0"/>
              <a:t>(законные представители) </a:t>
            </a:r>
            <a:r>
              <a:rPr sz="2400" spc="-885" dirty="0"/>
              <a:t> </a:t>
            </a:r>
            <a:r>
              <a:rPr sz="2400" spc="-20" dirty="0"/>
              <a:t>получают</a:t>
            </a:r>
            <a:r>
              <a:rPr sz="2400" spc="-15" dirty="0"/>
              <a:t> </a:t>
            </a:r>
            <a:r>
              <a:rPr sz="2400" spc="-20" dirty="0"/>
              <a:t>приглашение</a:t>
            </a:r>
            <a:r>
              <a:rPr sz="2400" spc="-15" dirty="0"/>
              <a:t> </a:t>
            </a:r>
            <a:r>
              <a:rPr sz="2400" dirty="0"/>
              <a:t>в</a:t>
            </a:r>
            <a:r>
              <a:rPr sz="2400" spc="-10" dirty="0"/>
              <a:t> </a:t>
            </a:r>
            <a:r>
              <a:rPr sz="2400" spc="-25" dirty="0"/>
              <a:t>школу</a:t>
            </a:r>
            <a:r>
              <a:rPr sz="2400" spc="-10" dirty="0"/>
              <a:t> </a:t>
            </a:r>
            <a:r>
              <a:rPr sz="2400" dirty="0"/>
              <a:t>для </a:t>
            </a:r>
            <a:r>
              <a:rPr sz="2400" spc="-885" dirty="0"/>
              <a:t> </a:t>
            </a:r>
            <a:r>
              <a:rPr sz="2400" spc="-10" dirty="0" err="1"/>
              <a:t>предоставления</a:t>
            </a:r>
            <a:r>
              <a:rPr sz="2400" spc="5" dirty="0"/>
              <a:t> </a:t>
            </a:r>
            <a:r>
              <a:rPr sz="2400" spc="-25" dirty="0" err="1" smtClean="0"/>
              <a:t>подлинников</a:t>
            </a:r>
            <a:r>
              <a:rPr lang="ru-RU" sz="2400" spc="-25" dirty="0" smtClean="0"/>
              <a:t>   </a:t>
            </a:r>
            <a:r>
              <a:rPr sz="2400" spc="-25" dirty="0" err="1" smtClean="0"/>
              <a:t>документов</a:t>
            </a:r>
            <a:endParaRPr sz="2400" dirty="0"/>
          </a:p>
        </p:txBody>
      </p:sp>
      <p:sp>
        <p:nvSpPr>
          <p:cNvPr id="3" name="object 3"/>
          <p:cNvSpPr txBox="1"/>
          <p:nvPr/>
        </p:nvSpPr>
        <p:spPr>
          <a:xfrm>
            <a:off x="764540" y="2438401"/>
            <a:ext cx="7840980" cy="235192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602615" indent="-343535">
              <a:lnSpc>
                <a:spcPct val="120000"/>
              </a:lnSpc>
              <a:spcBef>
                <a:spcPts val="10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100" spc="-5" dirty="0">
                <a:latin typeface="Times New Roman"/>
                <a:cs typeface="Times New Roman"/>
              </a:rPr>
              <a:t>на </a:t>
            </a:r>
            <a:r>
              <a:rPr sz="2100" dirty="0">
                <a:latin typeface="Times New Roman"/>
                <a:cs typeface="Times New Roman"/>
              </a:rPr>
              <a:t>1 </a:t>
            </a:r>
            <a:r>
              <a:rPr sz="2100" spc="-5" dirty="0">
                <a:latin typeface="Times New Roman"/>
                <a:cs typeface="Times New Roman"/>
              </a:rPr>
              <a:t>этапе </a:t>
            </a:r>
            <a:r>
              <a:rPr sz="2100" dirty="0">
                <a:latin typeface="Times New Roman"/>
                <a:cs typeface="Times New Roman"/>
              </a:rPr>
              <a:t>– </a:t>
            </a:r>
            <a:r>
              <a:rPr sz="2100" spc="-5" dirty="0">
                <a:latin typeface="Times New Roman"/>
                <a:cs typeface="Times New Roman"/>
              </a:rPr>
              <a:t>не </a:t>
            </a:r>
            <a:r>
              <a:rPr sz="2100" dirty="0">
                <a:latin typeface="Times New Roman"/>
                <a:cs typeface="Times New Roman"/>
              </a:rPr>
              <a:t>ранее 30 </a:t>
            </a:r>
            <a:r>
              <a:rPr sz="2100" spc="-10" dirty="0">
                <a:latin typeface="Times New Roman"/>
                <a:cs typeface="Times New Roman"/>
              </a:rPr>
              <a:t>рабочих </a:t>
            </a:r>
            <a:r>
              <a:rPr sz="2100" dirty="0">
                <a:latin typeface="Times New Roman"/>
                <a:cs typeface="Times New Roman"/>
              </a:rPr>
              <a:t>дней с </a:t>
            </a:r>
            <a:r>
              <a:rPr sz="2100" spc="-15" dirty="0">
                <a:latin typeface="Times New Roman"/>
                <a:cs typeface="Times New Roman"/>
              </a:rPr>
              <a:t>даты </a:t>
            </a:r>
            <a:r>
              <a:rPr sz="2100" spc="-10" dirty="0">
                <a:latin typeface="Times New Roman"/>
                <a:cs typeface="Times New Roman"/>
              </a:rPr>
              <a:t>начала </a:t>
            </a:r>
            <a:r>
              <a:rPr sz="2100" spc="-5" dirty="0">
                <a:latin typeface="Times New Roman"/>
                <a:cs typeface="Times New Roman"/>
              </a:rPr>
              <a:t>приема, </a:t>
            </a:r>
            <a:r>
              <a:rPr sz="2100" spc="-509" dirty="0">
                <a:latin typeface="Times New Roman"/>
                <a:cs typeface="Times New Roman"/>
              </a:rPr>
              <a:t> </a:t>
            </a:r>
            <a:r>
              <a:rPr sz="2100" spc="-5" dirty="0">
                <a:latin typeface="Times New Roman"/>
                <a:cs typeface="Times New Roman"/>
              </a:rPr>
              <a:t>но</a:t>
            </a:r>
            <a:r>
              <a:rPr sz="2100" spc="-10" dirty="0">
                <a:latin typeface="Times New Roman"/>
                <a:cs typeface="Times New Roman"/>
              </a:rPr>
              <a:t> </a:t>
            </a:r>
            <a:r>
              <a:rPr sz="2100" spc="-5" dirty="0">
                <a:latin typeface="Times New Roman"/>
                <a:cs typeface="Times New Roman"/>
              </a:rPr>
              <a:t>не</a:t>
            </a:r>
            <a:r>
              <a:rPr sz="2100" spc="5" dirty="0">
                <a:latin typeface="Times New Roman"/>
                <a:cs typeface="Times New Roman"/>
              </a:rPr>
              <a:t> </a:t>
            </a:r>
            <a:r>
              <a:rPr sz="2100" spc="-5" dirty="0">
                <a:latin typeface="Times New Roman"/>
                <a:cs typeface="Times New Roman"/>
              </a:rPr>
              <a:t>позднее</a:t>
            </a:r>
            <a:r>
              <a:rPr sz="2100" spc="-2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45 </a:t>
            </a:r>
            <a:r>
              <a:rPr sz="2100" spc="-10" dirty="0">
                <a:latin typeface="Times New Roman"/>
                <a:cs typeface="Times New Roman"/>
              </a:rPr>
              <a:t>рабочих</a:t>
            </a:r>
            <a:r>
              <a:rPr sz="2100" spc="-3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дней</a:t>
            </a:r>
            <a:r>
              <a:rPr sz="2100" spc="-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со дня</a:t>
            </a:r>
            <a:r>
              <a:rPr sz="2100" spc="-10" dirty="0">
                <a:latin typeface="Times New Roman"/>
                <a:cs typeface="Times New Roman"/>
              </a:rPr>
              <a:t> </a:t>
            </a:r>
            <a:r>
              <a:rPr sz="2100" spc="-25" dirty="0">
                <a:latin typeface="Times New Roman"/>
                <a:cs typeface="Times New Roman"/>
              </a:rPr>
              <a:t>подачи </a:t>
            </a:r>
            <a:r>
              <a:rPr sz="2100" spc="-5" dirty="0">
                <a:latin typeface="Times New Roman"/>
                <a:cs typeface="Times New Roman"/>
              </a:rPr>
              <a:t>заявления;</a:t>
            </a:r>
            <a:endParaRPr sz="21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Arial"/>
              <a:buChar char="•"/>
            </a:pPr>
            <a:endParaRPr sz="2600" dirty="0">
              <a:latin typeface="Times New Roman"/>
              <a:cs typeface="Times New Roman"/>
            </a:endParaRPr>
          </a:p>
          <a:p>
            <a:pPr marL="1431290" marR="5080" lvl="1" indent="-822960">
              <a:lnSpc>
                <a:spcPct val="120000"/>
              </a:lnSpc>
              <a:buFont typeface="Arial"/>
              <a:buChar char="•"/>
              <a:tabLst>
                <a:tab pos="951230" algn="l"/>
                <a:tab pos="951865" algn="l"/>
              </a:tabLst>
            </a:pPr>
            <a:r>
              <a:rPr sz="2100" spc="-5" dirty="0">
                <a:latin typeface="Times New Roman"/>
                <a:cs typeface="Times New Roman"/>
              </a:rPr>
              <a:t>на </a:t>
            </a:r>
            <a:r>
              <a:rPr sz="2100" dirty="0">
                <a:latin typeface="Times New Roman"/>
                <a:cs typeface="Times New Roman"/>
              </a:rPr>
              <a:t>2 </a:t>
            </a:r>
            <a:r>
              <a:rPr sz="2100" spc="-5" dirty="0">
                <a:latin typeface="Times New Roman"/>
                <a:cs typeface="Times New Roman"/>
              </a:rPr>
              <a:t>этапе </a:t>
            </a:r>
            <a:r>
              <a:rPr sz="2100" dirty="0">
                <a:latin typeface="Times New Roman"/>
                <a:cs typeface="Times New Roman"/>
              </a:rPr>
              <a:t>– </a:t>
            </a:r>
            <a:r>
              <a:rPr sz="2100" spc="-5" dirty="0">
                <a:latin typeface="Times New Roman"/>
                <a:cs typeface="Times New Roman"/>
              </a:rPr>
              <a:t>не </a:t>
            </a:r>
            <a:r>
              <a:rPr sz="2100" dirty="0">
                <a:latin typeface="Times New Roman"/>
                <a:cs typeface="Times New Roman"/>
              </a:rPr>
              <a:t>ранее 10 </a:t>
            </a:r>
            <a:r>
              <a:rPr sz="2100" spc="-10" dirty="0">
                <a:latin typeface="Times New Roman"/>
                <a:cs typeface="Times New Roman"/>
              </a:rPr>
              <a:t>рабочих </a:t>
            </a:r>
            <a:r>
              <a:rPr sz="2100" dirty="0">
                <a:latin typeface="Times New Roman"/>
                <a:cs typeface="Times New Roman"/>
              </a:rPr>
              <a:t>дней с </a:t>
            </a:r>
            <a:r>
              <a:rPr sz="2100" spc="-15" dirty="0">
                <a:latin typeface="Times New Roman"/>
                <a:cs typeface="Times New Roman"/>
              </a:rPr>
              <a:t>даты </a:t>
            </a:r>
            <a:r>
              <a:rPr sz="2100" spc="-10" dirty="0">
                <a:latin typeface="Times New Roman"/>
                <a:cs typeface="Times New Roman"/>
              </a:rPr>
              <a:t>начала </a:t>
            </a:r>
            <a:r>
              <a:rPr sz="2100" spc="-5" dirty="0">
                <a:latin typeface="Times New Roman"/>
                <a:cs typeface="Times New Roman"/>
              </a:rPr>
              <a:t>приема, </a:t>
            </a:r>
            <a:r>
              <a:rPr sz="2100" spc="-509" dirty="0">
                <a:latin typeface="Times New Roman"/>
                <a:cs typeface="Times New Roman"/>
              </a:rPr>
              <a:t> </a:t>
            </a:r>
            <a:r>
              <a:rPr sz="2100" spc="-5" dirty="0">
                <a:latin typeface="Times New Roman"/>
                <a:cs typeface="Times New Roman"/>
              </a:rPr>
              <a:t>но</a:t>
            </a:r>
            <a:r>
              <a:rPr sz="2100" spc="-10" dirty="0">
                <a:latin typeface="Times New Roman"/>
                <a:cs typeface="Times New Roman"/>
              </a:rPr>
              <a:t> </a:t>
            </a:r>
            <a:r>
              <a:rPr sz="2100" spc="-5" dirty="0">
                <a:latin typeface="Times New Roman"/>
                <a:cs typeface="Times New Roman"/>
              </a:rPr>
              <a:t>не</a:t>
            </a:r>
            <a:r>
              <a:rPr sz="2100" spc="5" dirty="0">
                <a:latin typeface="Times New Roman"/>
                <a:cs typeface="Times New Roman"/>
              </a:rPr>
              <a:t> </a:t>
            </a:r>
            <a:r>
              <a:rPr sz="2100" spc="-5" dirty="0">
                <a:latin typeface="Times New Roman"/>
                <a:cs typeface="Times New Roman"/>
              </a:rPr>
              <a:t>позднее</a:t>
            </a:r>
            <a:r>
              <a:rPr sz="2100" spc="-2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45 </a:t>
            </a:r>
            <a:r>
              <a:rPr sz="2100" spc="-10" dirty="0">
                <a:latin typeface="Times New Roman"/>
                <a:cs typeface="Times New Roman"/>
              </a:rPr>
              <a:t>рабочих</a:t>
            </a:r>
            <a:r>
              <a:rPr sz="2100" spc="-3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дней</a:t>
            </a:r>
            <a:r>
              <a:rPr sz="2100" spc="-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со</a:t>
            </a:r>
            <a:r>
              <a:rPr sz="2100" spc="-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дня</a:t>
            </a:r>
            <a:r>
              <a:rPr sz="2100" spc="-10" dirty="0">
                <a:latin typeface="Times New Roman"/>
                <a:cs typeface="Times New Roman"/>
              </a:rPr>
              <a:t> </a:t>
            </a:r>
            <a:r>
              <a:rPr sz="2100" spc="-25" dirty="0">
                <a:latin typeface="Times New Roman"/>
                <a:cs typeface="Times New Roman"/>
              </a:rPr>
              <a:t>подачи</a:t>
            </a:r>
            <a:r>
              <a:rPr sz="2100" spc="-20" dirty="0">
                <a:latin typeface="Times New Roman"/>
                <a:cs typeface="Times New Roman"/>
              </a:rPr>
              <a:t> </a:t>
            </a:r>
            <a:r>
              <a:rPr sz="2100" spc="-5" dirty="0">
                <a:latin typeface="Times New Roman"/>
                <a:cs typeface="Times New Roman"/>
              </a:rPr>
              <a:t>заявления.</a:t>
            </a:r>
            <a:endParaRPr sz="21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09800" marR="5080" indent="-2196465">
              <a:lnSpc>
                <a:spcPct val="100000"/>
              </a:lnSpc>
              <a:spcBef>
                <a:spcPts val="100"/>
              </a:spcBef>
            </a:pPr>
            <a:r>
              <a:rPr sz="3600" spc="-15" dirty="0"/>
              <a:t>Документы,</a:t>
            </a:r>
            <a:r>
              <a:rPr sz="3600" spc="-25" dirty="0"/>
              <a:t> которые</a:t>
            </a:r>
            <a:r>
              <a:rPr sz="3600" spc="-15" dirty="0"/>
              <a:t> </a:t>
            </a:r>
            <a:r>
              <a:rPr sz="3600" spc="-45" dirty="0"/>
              <a:t>необходимо </a:t>
            </a:r>
            <a:r>
              <a:rPr sz="3600" spc="-885" dirty="0"/>
              <a:t> </a:t>
            </a:r>
            <a:r>
              <a:rPr sz="3600" spc="-5" dirty="0"/>
              <a:t>предъявить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535940" y="1625852"/>
            <a:ext cx="8227060" cy="412677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416559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00" spc="-20" dirty="0">
                <a:latin typeface="Times New Roman" pitchFamily="18" charset="0"/>
                <a:cs typeface="Times New Roman" pitchFamily="18" charset="0"/>
              </a:rPr>
              <a:t>Документ,</a:t>
            </a:r>
            <a:r>
              <a:rPr sz="1800" spc="-3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10" dirty="0">
                <a:latin typeface="Times New Roman" pitchFamily="18" charset="0"/>
                <a:cs typeface="Times New Roman" pitchFamily="18" charset="0"/>
              </a:rPr>
              <a:t>удостоверяющий</a:t>
            </a:r>
            <a:r>
              <a:rPr sz="1800" spc="-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dirty="0">
                <a:latin typeface="Times New Roman" pitchFamily="18" charset="0"/>
                <a:cs typeface="Times New Roman" pitchFamily="18" charset="0"/>
              </a:rPr>
              <a:t>личность</a:t>
            </a:r>
            <a:r>
              <a:rPr sz="1800" spc="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10" dirty="0">
                <a:latin typeface="Times New Roman" pitchFamily="18" charset="0"/>
                <a:cs typeface="Times New Roman" pitchFamily="18" charset="0"/>
              </a:rPr>
              <a:t>родителя </a:t>
            </a:r>
            <a:r>
              <a:rPr sz="1800" spc="-15" dirty="0">
                <a:latin typeface="Times New Roman" pitchFamily="18" charset="0"/>
                <a:cs typeface="Times New Roman" pitchFamily="18" charset="0"/>
              </a:rPr>
              <a:t>(законного</a:t>
            </a:r>
            <a:r>
              <a:rPr sz="1800" spc="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5" dirty="0">
                <a:latin typeface="Times New Roman" pitchFamily="18" charset="0"/>
                <a:cs typeface="Times New Roman" pitchFamily="18" charset="0"/>
              </a:rPr>
              <a:t>представителя) </a:t>
            </a:r>
            <a:r>
              <a:rPr sz="1800" spc="-43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10" dirty="0">
                <a:latin typeface="Times New Roman" pitchFamily="18" charset="0"/>
                <a:cs typeface="Times New Roman" pitchFamily="18" charset="0"/>
              </a:rPr>
              <a:t>ребенка</a:t>
            </a:r>
            <a:r>
              <a:rPr sz="1800" spc="-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sz="1800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15" dirty="0" err="1">
                <a:latin typeface="Times New Roman" pitchFamily="18" charset="0"/>
                <a:cs typeface="Times New Roman" pitchFamily="18" charset="0"/>
              </a:rPr>
              <a:t>его</a:t>
            </a:r>
            <a:r>
              <a:rPr sz="1800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20" dirty="0" err="1" smtClean="0">
                <a:latin typeface="Times New Roman" pitchFamily="18" charset="0"/>
                <a:cs typeface="Times New Roman" pitchFamily="18" charset="0"/>
              </a:rPr>
              <a:t>копию</a:t>
            </a:r>
            <a:r>
              <a:rPr lang="ru-RU" sz="1800" spc="-2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sz="1800" dirty="0">
              <a:latin typeface="Times New Roman" pitchFamily="18" charset="0"/>
              <a:cs typeface="Times New Roman" pitchFamily="18" charset="0"/>
            </a:endParaRPr>
          </a:p>
          <a:p>
            <a:pPr marL="355600" indent="-342900">
              <a:lnSpc>
                <a:spcPct val="100000"/>
              </a:lnSpc>
              <a:spcBef>
                <a:spcPts val="434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ru-RU" sz="1800" spc="-5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sz="1800" spc="-5" dirty="0" err="1" smtClean="0">
                <a:latin typeface="Times New Roman" pitchFamily="18" charset="0"/>
                <a:cs typeface="Times New Roman" pitchFamily="18" charset="0"/>
              </a:rPr>
              <a:t>видетельство</a:t>
            </a:r>
            <a:r>
              <a:rPr sz="1800" spc="-2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dirty="0">
                <a:latin typeface="Times New Roman" pitchFamily="18" charset="0"/>
                <a:cs typeface="Times New Roman" pitchFamily="18" charset="0"/>
              </a:rPr>
              <a:t>о </a:t>
            </a:r>
            <a:r>
              <a:rPr sz="1800" spc="-10" dirty="0">
                <a:latin typeface="Times New Roman" pitchFamily="18" charset="0"/>
                <a:cs typeface="Times New Roman" pitchFamily="18" charset="0"/>
              </a:rPr>
              <a:t>рождении</a:t>
            </a:r>
            <a:r>
              <a:rPr sz="1800" spc="-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sz="1800" spc="-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15" dirty="0" err="1">
                <a:latin typeface="Times New Roman" pitchFamily="18" charset="0"/>
                <a:cs typeface="Times New Roman" pitchFamily="18" charset="0"/>
              </a:rPr>
              <a:t>его</a:t>
            </a:r>
            <a:r>
              <a:rPr sz="1800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20" dirty="0" err="1" smtClean="0">
                <a:latin typeface="Times New Roman" pitchFamily="18" charset="0"/>
                <a:cs typeface="Times New Roman" pitchFamily="18" charset="0"/>
              </a:rPr>
              <a:t>копию</a:t>
            </a:r>
            <a:r>
              <a:rPr lang="ru-RU" sz="1800" spc="-2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sz="1800" dirty="0">
              <a:latin typeface="Times New Roman" pitchFamily="18" charset="0"/>
              <a:cs typeface="Times New Roman" pitchFamily="18" charset="0"/>
            </a:endParaRPr>
          </a:p>
          <a:p>
            <a:pPr marL="355600" marR="154305" indent="-342900">
              <a:lnSpc>
                <a:spcPct val="100000"/>
              </a:lnSpc>
              <a:spcBef>
                <a:spcPts val="43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ru-RU" sz="1800" spc="-5" dirty="0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sz="1800" spc="-5" dirty="0" err="1" smtClean="0">
                <a:latin typeface="Times New Roman" pitchFamily="18" charset="0"/>
                <a:cs typeface="Times New Roman" pitchFamily="18" charset="0"/>
              </a:rPr>
              <a:t>окумент</a:t>
            </a:r>
            <a:r>
              <a:rPr sz="1800" spc="-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dirty="0">
                <a:latin typeface="Times New Roman" pitchFamily="18" charset="0"/>
                <a:cs typeface="Times New Roman" pitchFamily="18" charset="0"/>
              </a:rPr>
              <a:t>о регистрации </a:t>
            </a:r>
            <a:r>
              <a:rPr sz="1800" spc="-10" dirty="0">
                <a:latin typeface="Times New Roman" pitchFamily="18" charset="0"/>
                <a:cs typeface="Times New Roman" pitchFamily="18" charset="0"/>
              </a:rPr>
              <a:t>ребенка </a:t>
            </a:r>
            <a:r>
              <a:rPr sz="1800" spc="-5" dirty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sz="1800" spc="5" dirty="0">
                <a:latin typeface="Times New Roman" pitchFamily="18" charset="0"/>
                <a:cs typeface="Times New Roman" pitchFamily="18" charset="0"/>
              </a:rPr>
              <a:t>месту </a:t>
            </a:r>
            <a:r>
              <a:rPr sz="1800" spc="-5" dirty="0">
                <a:latin typeface="Times New Roman" pitchFamily="18" charset="0"/>
                <a:cs typeface="Times New Roman" pitchFamily="18" charset="0"/>
              </a:rPr>
              <a:t>жительства или </a:t>
            </a:r>
            <a:r>
              <a:rPr sz="1800" spc="5" dirty="0">
                <a:latin typeface="Times New Roman" pitchFamily="18" charset="0"/>
                <a:cs typeface="Times New Roman" pitchFamily="18" charset="0"/>
              </a:rPr>
              <a:t>месту </a:t>
            </a:r>
            <a:r>
              <a:rPr sz="1800" spc="-5" dirty="0">
                <a:latin typeface="Times New Roman" pitchFamily="18" charset="0"/>
                <a:cs typeface="Times New Roman" pitchFamily="18" charset="0"/>
              </a:rPr>
              <a:t>пребывания </a:t>
            </a:r>
            <a:r>
              <a:rPr sz="1800" spc="-43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sz="1800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15" dirty="0" err="1">
                <a:latin typeface="Times New Roman" pitchFamily="18" charset="0"/>
                <a:cs typeface="Times New Roman" pitchFamily="18" charset="0"/>
              </a:rPr>
              <a:t>его</a:t>
            </a:r>
            <a:r>
              <a:rPr sz="1800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20" dirty="0" err="1" smtClean="0">
                <a:latin typeface="Times New Roman" pitchFamily="18" charset="0"/>
                <a:cs typeface="Times New Roman" pitchFamily="18" charset="0"/>
              </a:rPr>
              <a:t>копию</a:t>
            </a:r>
            <a:r>
              <a:rPr lang="ru-RU" spc="-2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spc="-20" dirty="0" smtClean="0">
              <a:latin typeface="Times New Roman" pitchFamily="18" charset="0"/>
              <a:cs typeface="Times New Roman" pitchFamily="18" charset="0"/>
            </a:endParaRPr>
          </a:p>
          <a:p>
            <a:pPr marL="355600" marR="154305" indent="-342900">
              <a:spcBef>
                <a:spcPts val="43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Фотографии  ребенка (3×4) – 2шт.;</a:t>
            </a:r>
          </a:p>
          <a:p>
            <a:pPr marL="355600" marR="154305" lvl="0" indent="-342900">
              <a:spcBef>
                <a:spcPts val="43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Мед. карту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 форме о-26/У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2000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lang="ru-RU" sz="1800" b="1" spc="-5" dirty="0" smtClean="0">
                <a:latin typeface="Times New Roman"/>
                <a:cs typeface="Times New Roman"/>
              </a:rPr>
              <a:t>                                 </a:t>
            </a:r>
            <a:r>
              <a:rPr sz="1800" b="1" spc="-5" dirty="0" err="1" smtClean="0">
                <a:latin typeface="Times New Roman"/>
                <a:cs typeface="Times New Roman"/>
              </a:rPr>
              <a:t>Дополнительно</a:t>
            </a:r>
            <a:r>
              <a:rPr sz="1800" b="1" dirty="0" smtClean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предоставляются</a:t>
            </a:r>
            <a:r>
              <a:rPr sz="1800" b="1" spc="-3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(при</a:t>
            </a:r>
            <a:r>
              <a:rPr sz="1800" b="1" spc="-2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наличии):</a:t>
            </a:r>
            <a:endParaRPr sz="1800" b="1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43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ru-RU" sz="1800" spc="-20" dirty="0" smtClean="0">
                <a:latin typeface="Times New Roman"/>
                <a:cs typeface="Times New Roman"/>
              </a:rPr>
              <a:t>                    </a:t>
            </a:r>
            <a:r>
              <a:rPr sz="1800" spc="-20" dirty="0" err="1" smtClean="0">
                <a:latin typeface="Times New Roman"/>
                <a:cs typeface="Times New Roman"/>
              </a:rPr>
              <a:t>документ</a:t>
            </a:r>
            <a:r>
              <a:rPr sz="1800" spc="-20" dirty="0">
                <a:latin typeface="Times New Roman"/>
                <a:cs typeface="Times New Roman"/>
              </a:rPr>
              <a:t>,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удостоверяющий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право </a:t>
            </a:r>
            <a:r>
              <a:rPr sz="1800" spc="-15" dirty="0">
                <a:latin typeface="Times New Roman"/>
                <a:cs typeface="Times New Roman"/>
              </a:rPr>
              <a:t>первоочередного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приема;</a:t>
            </a:r>
            <a:endParaRPr sz="18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434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ru-RU" sz="1800" spc="-10" dirty="0" smtClean="0">
                <a:latin typeface="Times New Roman"/>
                <a:cs typeface="Times New Roman"/>
              </a:rPr>
              <a:t>                    </a:t>
            </a:r>
            <a:r>
              <a:rPr sz="1800" spc="-10" dirty="0" err="1" smtClean="0">
                <a:latin typeface="Times New Roman"/>
                <a:cs typeface="Times New Roman"/>
              </a:rPr>
              <a:t>заключение</a:t>
            </a:r>
            <a:r>
              <a:rPr sz="1800" spc="-5" dirty="0" smtClean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психолого-медико-психологической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20" dirty="0" err="1">
                <a:latin typeface="Times New Roman"/>
                <a:cs typeface="Times New Roman"/>
              </a:rPr>
              <a:t>комиссии</a:t>
            </a:r>
            <a:r>
              <a:rPr sz="1800" spc="-20" dirty="0" smtClean="0">
                <a:latin typeface="Times New Roman"/>
                <a:cs typeface="Times New Roman"/>
              </a:rPr>
              <a:t>;</a:t>
            </a:r>
            <a:endParaRPr lang="ru-RU" sz="1800" spc="-20" dirty="0" smtClean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434"/>
              </a:spcBef>
              <a:buFont typeface="Arial" pitchFamily="34" charset="0"/>
              <a:buChar char="•"/>
              <a:tabLst>
                <a:tab pos="354965" algn="l"/>
                <a:tab pos="355600" algn="l"/>
              </a:tabLst>
            </a:pPr>
            <a:r>
              <a:rPr lang="ru-RU" spc="-20" dirty="0" smtClean="0">
                <a:latin typeface="Times New Roman"/>
                <a:cs typeface="Times New Roman"/>
              </a:rPr>
              <a:t>                                            СНИЛС, ИНН, медицинский полис</a:t>
            </a:r>
            <a:endParaRPr sz="18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43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ru-RU" sz="1800" spc="-5" dirty="0" smtClean="0">
                <a:latin typeface="Times New Roman"/>
                <a:cs typeface="Times New Roman"/>
              </a:rPr>
              <a:t>                                           </a:t>
            </a:r>
            <a:r>
              <a:rPr sz="1800" spc="-5" dirty="0" err="1" smtClean="0">
                <a:latin typeface="Times New Roman"/>
                <a:cs typeface="Times New Roman"/>
              </a:rPr>
              <a:t>другие</a:t>
            </a:r>
            <a:r>
              <a:rPr sz="1800" spc="-20" dirty="0" smtClean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документы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по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желанию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родителей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(</a:t>
            </a:r>
            <a:r>
              <a:rPr sz="1800" spc="-15" dirty="0" err="1" smtClean="0">
                <a:latin typeface="Times New Roman"/>
                <a:cs typeface="Times New Roman"/>
              </a:rPr>
              <a:t>законных</a:t>
            </a:r>
            <a:endParaRPr lang="ru-RU" sz="1800" spc="-15" dirty="0" smtClean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430"/>
              </a:spcBef>
              <a:tabLst>
                <a:tab pos="354965" algn="l"/>
                <a:tab pos="355600" algn="l"/>
              </a:tabLst>
            </a:pPr>
            <a:r>
              <a:rPr lang="ru-RU" spc="-15" dirty="0">
                <a:latin typeface="Times New Roman"/>
                <a:cs typeface="Times New Roman"/>
              </a:rPr>
              <a:t> </a:t>
            </a:r>
            <a:r>
              <a:rPr lang="ru-RU" spc="-15" dirty="0" smtClean="0">
                <a:latin typeface="Times New Roman"/>
                <a:cs typeface="Times New Roman"/>
              </a:rPr>
              <a:t>                                                               </a:t>
            </a:r>
            <a:r>
              <a:rPr lang="ru-RU" spc="-5" dirty="0" smtClean="0">
                <a:latin typeface="Times New Roman"/>
                <a:cs typeface="Times New Roman"/>
              </a:rPr>
              <a:t>представителей</a:t>
            </a:r>
            <a:r>
              <a:rPr lang="ru-RU" spc="-5" dirty="0">
                <a:latin typeface="Times New Roman"/>
                <a:cs typeface="Times New Roman"/>
              </a:rPr>
              <a:t>)</a:t>
            </a:r>
            <a:r>
              <a:rPr lang="ru-RU" spc="-10" dirty="0">
                <a:latin typeface="Times New Roman"/>
                <a:cs typeface="Times New Roman"/>
              </a:rPr>
              <a:t> ребенка.</a:t>
            </a:r>
            <a:endParaRPr sz="18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18082" y="680973"/>
            <a:ext cx="67138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0" dirty="0"/>
              <a:t>Учебно-методический </a:t>
            </a:r>
            <a:r>
              <a:rPr sz="3600" spc="-20" dirty="0"/>
              <a:t>комплект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3965575" y="1905000"/>
            <a:ext cx="4570730" cy="355994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В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комплект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«Школа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России» </a:t>
            </a:r>
            <a:r>
              <a:rPr sz="1800" spc="-25" dirty="0">
                <a:latin typeface="Times New Roman"/>
                <a:cs typeface="Times New Roman"/>
              </a:rPr>
              <a:t>входят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учебники:</a:t>
            </a:r>
            <a:endParaRPr sz="1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650" dirty="0">
              <a:latin typeface="Times New Roman"/>
              <a:cs typeface="Times New Roman"/>
            </a:endParaRPr>
          </a:p>
          <a:p>
            <a:pPr marL="474345" indent="-81280">
              <a:lnSpc>
                <a:spcPts val="2050"/>
              </a:lnSpc>
              <a:buSzPct val="94444"/>
              <a:buFont typeface="Arial"/>
              <a:buChar char="•"/>
              <a:tabLst>
                <a:tab pos="474980" algn="l"/>
              </a:tabLst>
            </a:pPr>
            <a:r>
              <a:rPr sz="1800" spc="-5" dirty="0">
                <a:latin typeface="Times New Roman"/>
                <a:cs typeface="Times New Roman"/>
              </a:rPr>
              <a:t>По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русскому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языку</a:t>
            </a:r>
            <a:endParaRPr sz="1800" dirty="0">
              <a:latin typeface="Times New Roman"/>
              <a:cs typeface="Times New Roman"/>
            </a:endParaRPr>
          </a:p>
          <a:p>
            <a:pPr marL="393700" marR="222885">
              <a:lnSpc>
                <a:spcPts val="1939"/>
              </a:lnSpc>
              <a:spcBef>
                <a:spcPts val="140"/>
              </a:spcBef>
            </a:pPr>
            <a:r>
              <a:rPr sz="1800" dirty="0">
                <a:latin typeface="Times New Roman"/>
                <a:cs typeface="Times New Roman"/>
              </a:rPr>
              <a:t>(</a:t>
            </a:r>
            <a:r>
              <a:rPr sz="1800" i="1" dirty="0">
                <a:latin typeface="Times New Roman"/>
                <a:cs typeface="Times New Roman"/>
              </a:rPr>
              <a:t>авторы В.</a:t>
            </a:r>
            <a:r>
              <a:rPr sz="1800" i="1" spc="-15" dirty="0">
                <a:latin typeface="Times New Roman"/>
                <a:cs typeface="Times New Roman"/>
              </a:rPr>
              <a:t> </a:t>
            </a:r>
            <a:r>
              <a:rPr sz="1800" i="1" spc="-70" dirty="0">
                <a:latin typeface="Times New Roman"/>
                <a:cs typeface="Times New Roman"/>
              </a:rPr>
              <a:t>Г.</a:t>
            </a:r>
            <a:r>
              <a:rPr sz="1800" i="1" spc="-15" dirty="0">
                <a:latin typeface="Times New Roman"/>
                <a:cs typeface="Times New Roman"/>
              </a:rPr>
              <a:t> Горецкий</a:t>
            </a:r>
            <a:r>
              <a:rPr sz="1800" i="1" spc="-5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Times New Roman"/>
                <a:cs typeface="Times New Roman"/>
              </a:rPr>
              <a:t>В.</a:t>
            </a:r>
            <a:r>
              <a:rPr sz="1800" i="1" spc="-10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Times New Roman"/>
                <a:cs typeface="Times New Roman"/>
              </a:rPr>
              <a:t>В.</a:t>
            </a:r>
            <a:r>
              <a:rPr sz="1800" i="1" spc="-20" dirty="0">
                <a:latin typeface="Times New Roman"/>
                <a:cs typeface="Times New Roman"/>
              </a:rPr>
              <a:t> </a:t>
            </a:r>
            <a:r>
              <a:rPr sz="1800" i="1" spc="-5" dirty="0">
                <a:latin typeface="Times New Roman"/>
                <a:cs typeface="Times New Roman"/>
              </a:rPr>
              <a:t>Кирюшкин, </a:t>
            </a:r>
            <a:r>
              <a:rPr sz="1800" i="1" spc="-434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Times New Roman"/>
                <a:cs typeface="Times New Roman"/>
              </a:rPr>
              <a:t>Л.</a:t>
            </a:r>
            <a:r>
              <a:rPr sz="1800" i="1" spc="-10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Times New Roman"/>
                <a:cs typeface="Times New Roman"/>
              </a:rPr>
              <a:t>А.</a:t>
            </a:r>
            <a:r>
              <a:rPr sz="1800" i="1" spc="-5" dirty="0">
                <a:latin typeface="Times New Roman"/>
                <a:cs typeface="Times New Roman"/>
              </a:rPr>
              <a:t> Виноградская</a:t>
            </a:r>
            <a:r>
              <a:rPr sz="1800" i="1" spc="-15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Times New Roman"/>
                <a:cs typeface="Times New Roman"/>
              </a:rPr>
              <a:t>-</a:t>
            </a:r>
            <a:r>
              <a:rPr sz="1800" i="1" spc="-15" dirty="0">
                <a:latin typeface="Times New Roman"/>
                <a:cs typeface="Times New Roman"/>
              </a:rPr>
              <a:t> </a:t>
            </a:r>
            <a:r>
              <a:rPr sz="1800" i="1" spc="-10" dirty="0" err="1">
                <a:latin typeface="Times New Roman"/>
                <a:cs typeface="Times New Roman"/>
              </a:rPr>
              <a:t>Азбука</a:t>
            </a:r>
            <a:r>
              <a:rPr sz="1800" i="1" spc="-10" dirty="0" smtClean="0">
                <a:latin typeface="Times New Roman"/>
                <a:cs typeface="Times New Roman"/>
              </a:rPr>
              <a:t>)</a:t>
            </a:r>
            <a:endParaRPr lang="ru-RU" sz="1800" i="1" spc="-10" dirty="0" smtClean="0">
              <a:latin typeface="Times New Roman"/>
              <a:cs typeface="Times New Roman"/>
            </a:endParaRPr>
          </a:p>
          <a:p>
            <a:pPr marL="393700" marR="222885">
              <a:lnSpc>
                <a:spcPts val="1939"/>
              </a:lnSpc>
              <a:spcBef>
                <a:spcPts val="140"/>
              </a:spcBef>
              <a:buFont typeface="Arial" pitchFamily="34" charset="0"/>
              <a:buChar char="•"/>
            </a:pPr>
            <a:r>
              <a:rPr lang="ru-RU" i="1" spc="-10" dirty="0" smtClean="0">
                <a:latin typeface="Times New Roman"/>
                <a:cs typeface="Times New Roman"/>
              </a:rPr>
              <a:t> По математике (авторы М.И.Моро, С.И.Волкова)</a:t>
            </a:r>
            <a:endParaRPr sz="1800" dirty="0">
              <a:latin typeface="Times New Roman"/>
              <a:cs typeface="Times New Roman"/>
            </a:endParaRPr>
          </a:p>
          <a:p>
            <a:pPr marL="393700" marR="1788795">
              <a:lnSpc>
                <a:spcPts val="1939"/>
              </a:lnSpc>
              <a:spcBef>
                <a:spcPts val="10"/>
              </a:spcBef>
              <a:buSzPct val="94444"/>
              <a:buFont typeface="Arial"/>
              <a:buChar char="•"/>
              <a:tabLst>
                <a:tab pos="474980" algn="l"/>
              </a:tabLst>
            </a:pPr>
            <a:r>
              <a:rPr sz="1800" spc="-5" dirty="0">
                <a:latin typeface="Times New Roman"/>
                <a:cs typeface="Times New Roman"/>
              </a:rPr>
              <a:t>По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окружающему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миру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(</a:t>
            </a:r>
            <a:r>
              <a:rPr sz="1800" i="1" dirty="0">
                <a:latin typeface="Times New Roman"/>
                <a:cs typeface="Times New Roman"/>
              </a:rPr>
              <a:t>автор</a:t>
            </a:r>
            <a:r>
              <a:rPr sz="1800" i="1" spc="-25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Times New Roman"/>
                <a:cs typeface="Times New Roman"/>
              </a:rPr>
              <a:t>А.</a:t>
            </a:r>
            <a:r>
              <a:rPr sz="1800" i="1" spc="-20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Times New Roman"/>
                <a:cs typeface="Times New Roman"/>
              </a:rPr>
              <a:t>А.</a:t>
            </a:r>
            <a:r>
              <a:rPr sz="1800" i="1" spc="-25" dirty="0">
                <a:latin typeface="Times New Roman"/>
                <a:cs typeface="Times New Roman"/>
              </a:rPr>
              <a:t> </a:t>
            </a:r>
            <a:r>
              <a:rPr sz="1800" i="1" spc="-5" dirty="0">
                <a:latin typeface="Times New Roman"/>
                <a:cs typeface="Times New Roman"/>
              </a:rPr>
              <a:t>Плешаков</a:t>
            </a:r>
            <a:r>
              <a:rPr sz="1800" spc="-5" dirty="0">
                <a:latin typeface="Times New Roman"/>
                <a:cs typeface="Times New Roman"/>
              </a:rPr>
              <a:t>)</a:t>
            </a:r>
            <a:endParaRPr sz="1800" dirty="0">
              <a:latin typeface="Times New Roman"/>
              <a:cs typeface="Times New Roman"/>
            </a:endParaRPr>
          </a:p>
          <a:p>
            <a:pPr marL="474345" indent="-81280">
              <a:lnSpc>
                <a:spcPts val="1814"/>
              </a:lnSpc>
              <a:buSzPct val="94444"/>
              <a:buFont typeface="Arial"/>
              <a:buChar char="•"/>
              <a:tabLst>
                <a:tab pos="474980" algn="l"/>
              </a:tabLst>
            </a:pPr>
            <a:r>
              <a:rPr sz="1800" spc="-5" dirty="0">
                <a:latin typeface="Times New Roman"/>
                <a:cs typeface="Times New Roman"/>
              </a:rPr>
              <a:t>По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литературному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чтению</a:t>
            </a:r>
            <a:r>
              <a:rPr sz="1800" dirty="0">
                <a:latin typeface="Times New Roman"/>
                <a:cs typeface="Times New Roman"/>
              </a:rPr>
              <a:t> (</a:t>
            </a:r>
            <a:r>
              <a:rPr sz="1800" i="1" dirty="0">
                <a:latin typeface="Times New Roman"/>
                <a:cs typeface="Times New Roman"/>
              </a:rPr>
              <a:t>автор</a:t>
            </a:r>
            <a:r>
              <a:rPr sz="1800" i="1" spc="-5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Times New Roman"/>
                <a:cs typeface="Times New Roman"/>
              </a:rPr>
              <a:t>Л.</a:t>
            </a:r>
            <a:endParaRPr sz="1800" dirty="0">
              <a:latin typeface="Times New Roman"/>
              <a:cs typeface="Times New Roman"/>
            </a:endParaRPr>
          </a:p>
          <a:p>
            <a:pPr marL="393700" marR="694690">
              <a:lnSpc>
                <a:spcPts val="1939"/>
              </a:lnSpc>
              <a:spcBef>
                <a:spcPts val="140"/>
              </a:spcBef>
            </a:pPr>
            <a:r>
              <a:rPr sz="1800" i="1" spc="-5" dirty="0">
                <a:latin typeface="Times New Roman"/>
                <a:cs typeface="Times New Roman"/>
              </a:rPr>
              <a:t>Ф.</a:t>
            </a:r>
            <a:r>
              <a:rPr sz="1800" i="1" spc="-15" dirty="0">
                <a:latin typeface="Times New Roman"/>
                <a:cs typeface="Times New Roman"/>
              </a:rPr>
              <a:t> </a:t>
            </a:r>
            <a:r>
              <a:rPr sz="1800" i="1" spc="-5" dirty="0">
                <a:latin typeface="Times New Roman"/>
                <a:cs typeface="Times New Roman"/>
              </a:rPr>
              <a:t>Климанова, </a:t>
            </a:r>
            <a:r>
              <a:rPr sz="1800" i="1" dirty="0">
                <a:latin typeface="Times New Roman"/>
                <a:cs typeface="Times New Roman"/>
              </a:rPr>
              <a:t>В.</a:t>
            </a:r>
            <a:r>
              <a:rPr sz="1800" i="1" spc="-10" dirty="0">
                <a:latin typeface="Times New Roman"/>
                <a:cs typeface="Times New Roman"/>
              </a:rPr>
              <a:t> </a:t>
            </a:r>
            <a:r>
              <a:rPr sz="1800" i="1" spc="-70" dirty="0">
                <a:latin typeface="Times New Roman"/>
                <a:cs typeface="Times New Roman"/>
              </a:rPr>
              <a:t>Г.</a:t>
            </a:r>
            <a:r>
              <a:rPr sz="1800" i="1" spc="-15" dirty="0">
                <a:latin typeface="Times New Roman"/>
                <a:cs typeface="Times New Roman"/>
              </a:rPr>
              <a:t> Горецкий,</a:t>
            </a:r>
            <a:r>
              <a:rPr sz="1800" i="1" spc="-10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Times New Roman"/>
                <a:cs typeface="Times New Roman"/>
              </a:rPr>
              <a:t>М.</a:t>
            </a:r>
            <a:r>
              <a:rPr sz="1800" i="1" spc="-10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Times New Roman"/>
                <a:cs typeface="Times New Roman"/>
              </a:rPr>
              <a:t>В. </a:t>
            </a:r>
            <a:r>
              <a:rPr sz="1800" i="1" spc="-434" dirty="0">
                <a:latin typeface="Times New Roman"/>
                <a:cs typeface="Times New Roman"/>
              </a:rPr>
              <a:t> </a:t>
            </a:r>
            <a:r>
              <a:rPr sz="1800" i="1" spc="-20" dirty="0">
                <a:latin typeface="Times New Roman"/>
                <a:cs typeface="Times New Roman"/>
              </a:rPr>
              <a:t>Голованова)</a:t>
            </a:r>
            <a:endParaRPr sz="1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65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700" dirty="0"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21585" y="1288021"/>
            <a:ext cx="830808" cy="117679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07360" y="1288033"/>
            <a:ext cx="933640" cy="123825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 rot="20732990">
            <a:off x="1219200" y="2819400"/>
            <a:ext cx="1017206" cy="1344802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 rot="381239">
            <a:off x="2514600" y="2895600"/>
            <a:ext cx="979068" cy="1303020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27976" y="1288021"/>
            <a:ext cx="890536" cy="118441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</TotalTime>
  <Words>932</Words>
  <Application>Microsoft Office PowerPoint</Application>
  <PresentationFormat>Экран (4:3)</PresentationFormat>
  <Paragraphs>114</Paragraphs>
  <Slides>16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Times New Roman</vt:lpstr>
      <vt:lpstr>Wingdings 2</vt:lpstr>
      <vt:lpstr>Arabic Typesetting</vt:lpstr>
      <vt:lpstr>Calibri</vt:lpstr>
      <vt:lpstr>Office Theme</vt:lpstr>
      <vt:lpstr>                Приём в 1 класс  МБОУ СОШ №42 им.Х.Мамсурова</vt:lpstr>
      <vt:lpstr>Прием заявлений в 1 класс  на 2021/2022 учебный год</vt:lpstr>
      <vt:lpstr>Два этапа подачи документов</vt:lpstr>
      <vt:lpstr>Льготные категории граждан</vt:lpstr>
      <vt:lpstr>Возраст поступления в 1 класс</vt:lpstr>
      <vt:lpstr>Заявление   и   документы    для   приема  на обучение   подаются  следующими способами:</vt:lpstr>
      <vt:lpstr>В случае подачи заявления в электронном виде,  родители (законные представители)  получают приглашение в школу для  предоставления подлинников   документов</vt:lpstr>
      <vt:lpstr>Документы, которые необходимо  предъявить</vt:lpstr>
      <vt:lpstr>Учебно-методический комплект</vt:lpstr>
      <vt:lpstr>    Школьная форма для девочек                         </vt:lpstr>
      <vt:lpstr>   </vt:lpstr>
      <vt:lpstr>Что такое готовность к школе?</vt:lpstr>
      <vt:lpstr>Знания и умения, сформированные в  дошкольном детстве:</vt:lpstr>
      <vt:lpstr>Школа создает условия для развития  качеств, заложенных в семье</vt:lpstr>
      <vt:lpstr>Официальные документы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Собрание для родителей будущих первоклассников  11.04.209 г.</dc:title>
  <dc:creator>Сотрудник ОУ</dc:creator>
  <cp:lastModifiedBy>Фатима Омаровна Дзагурова</cp:lastModifiedBy>
  <cp:revision>2</cp:revision>
  <dcterms:created xsi:type="dcterms:W3CDTF">2021-02-07T11:07:25Z</dcterms:created>
  <dcterms:modified xsi:type="dcterms:W3CDTF">2021-03-11T13:41:18Z</dcterms:modified>
</cp:coreProperties>
</file>