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6" r:id="rId4"/>
    <p:sldId id="279" r:id="rId5"/>
    <p:sldId id="280" r:id="rId6"/>
    <p:sldId id="259" r:id="rId7"/>
    <p:sldId id="260" r:id="rId8"/>
    <p:sldId id="282" r:id="rId9"/>
    <p:sldId id="276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4" r:id="rId19"/>
    <p:sldId id="283" r:id="rId20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0033C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10/25/2024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3180" y="0"/>
            <a:ext cx="909955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3796030" cy="3968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10/25/2024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3180" y="0"/>
            <a:ext cx="910082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40739" y="219709"/>
            <a:ext cx="7462520" cy="124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9480" y="1248409"/>
            <a:ext cx="7851775" cy="14312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0033C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9600" y="604520"/>
            <a:ext cx="8212455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4800" i="1" dirty="0" smtClean="0">
                <a:latin typeface="Times New Roman"/>
                <a:cs typeface="Times New Roman"/>
              </a:rPr>
              <a:t>МБОУ СОШ №42 им.Х.Мамсурова</a:t>
            </a:r>
            <a:br>
              <a:rPr lang="ru-RU" sz="4800" i="1" dirty="0" smtClean="0">
                <a:latin typeface="Times New Roman"/>
                <a:cs typeface="Times New Roman"/>
              </a:rPr>
            </a:br>
            <a:r>
              <a:rPr lang="ru-RU" sz="4800" i="1" dirty="0" smtClean="0">
                <a:latin typeface="Times New Roman"/>
                <a:cs typeface="Times New Roman"/>
              </a:rPr>
              <a:t>ГИА – 9 классы</a:t>
            </a:r>
            <a:endParaRPr sz="4800" i="1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19400" y="5478779"/>
            <a:ext cx="6050279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1470">
              <a:lnSpc>
                <a:spcPct val="100000"/>
              </a:lnSpc>
              <a:spcBef>
                <a:spcPts val="100"/>
              </a:spcBef>
            </a:pPr>
            <a:r>
              <a:rPr lang="ru-RU" sz="2000" dirty="0" smtClean="0">
                <a:latin typeface="Times New Roman"/>
                <a:cs typeface="Times New Roman"/>
              </a:rPr>
              <a:t>Заместитель директора по УВР </a:t>
            </a:r>
            <a:r>
              <a:rPr lang="ru-RU" sz="2000" dirty="0" err="1" smtClean="0">
                <a:latin typeface="Times New Roman"/>
                <a:cs typeface="Times New Roman"/>
              </a:rPr>
              <a:t>Бзыкова</a:t>
            </a:r>
            <a:r>
              <a:rPr lang="ru-RU" sz="2000" dirty="0" smtClean="0">
                <a:latin typeface="Times New Roman"/>
                <a:cs typeface="Times New Roman"/>
              </a:rPr>
              <a:t> И.Т.</a:t>
            </a:r>
            <a:endParaRPr sz="2000" dirty="0">
              <a:latin typeface="Times New Roman"/>
              <a:cs typeface="Times New Roman"/>
            </a:endParaRPr>
          </a:p>
        </p:txBody>
      </p:sp>
      <p:pic>
        <p:nvPicPr>
          <p:cNvPr id="20486" name="Picture 6" descr="http://gramschool4.ucoz.ru/ITIGOVAIAATTEST/oge-lar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895600"/>
            <a:ext cx="8382000" cy="24384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2819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05529" y="0"/>
            <a:ext cx="478726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07870" marR="5080" indent="-199517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ПОРЯДОК </a:t>
            </a:r>
            <a:r>
              <a:rPr spc="-10" dirty="0"/>
              <a:t>ПРОВЕДЕНИЯ  </a:t>
            </a:r>
            <a:r>
              <a:rPr spc="-5" dirty="0"/>
              <a:t>ГИА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855209" y="1813559"/>
            <a:ext cx="263842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243F60"/>
                </a:solidFill>
                <a:latin typeface="Calibri"/>
                <a:cs typeface="Calibri"/>
              </a:rPr>
              <a:t>(пункт </a:t>
            </a:r>
            <a:r>
              <a:rPr sz="1600" b="1" spc="-10" dirty="0">
                <a:solidFill>
                  <a:srgbClr val="243F60"/>
                </a:solidFill>
                <a:latin typeface="Calibri"/>
                <a:cs typeface="Calibri"/>
              </a:rPr>
              <a:t>проведения</a:t>
            </a:r>
            <a:r>
              <a:rPr sz="1600" b="1" spc="-75" dirty="0">
                <a:solidFill>
                  <a:srgbClr val="243F6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243F60"/>
                </a:solidFill>
                <a:latin typeface="Calibri"/>
                <a:cs typeface="Calibri"/>
              </a:rPr>
              <a:t>экзамена)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3220" y="1151607"/>
            <a:ext cx="8195945" cy="1384935"/>
          </a:xfrm>
          <a:prstGeom prst="rect">
            <a:avLst/>
          </a:prstGeom>
        </p:spPr>
        <p:txBody>
          <a:bodyPr vert="horz" wrap="square" lIns="0" tIns="180340" rIns="0" bIns="0" rtlCol="0">
            <a:spAutoFit/>
          </a:bodyPr>
          <a:lstStyle/>
          <a:p>
            <a:pPr marL="3670935">
              <a:lnSpc>
                <a:spcPct val="100000"/>
              </a:lnSpc>
              <a:spcBef>
                <a:spcPts val="1420"/>
              </a:spcBef>
            </a:pPr>
            <a:r>
              <a:rPr sz="2800" b="1" spc="-15" dirty="0">
                <a:solidFill>
                  <a:srgbClr val="243F60"/>
                </a:solidFill>
                <a:latin typeface="Calibri"/>
                <a:cs typeface="Calibri"/>
              </a:rPr>
              <a:t>Допуск обучающихся </a:t>
            </a:r>
            <a:r>
              <a:rPr sz="2800" b="1" dirty="0">
                <a:solidFill>
                  <a:srgbClr val="243F60"/>
                </a:solidFill>
                <a:latin typeface="Calibri"/>
                <a:cs typeface="Calibri"/>
              </a:rPr>
              <a:t>в</a:t>
            </a:r>
            <a:r>
              <a:rPr sz="2800" b="1" spc="-15" dirty="0">
                <a:solidFill>
                  <a:srgbClr val="243F6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243F60"/>
                </a:solidFill>
                <a:latin typeface="Calibri"/>
                <a:cs typeface="Calibri"/>
              </a:rPr>
              <a:t>ППЭ</a:t>
            </a:r>
            <a:endParaRPr sz="2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700"/>
              </a:spcBef>
              <a:buFont typeface="Arial"/>
              <a:buChar char="•"/>
              <a:tabLst>
                <a:tab pos="355600" algn="l"/>
                <a:tab pos="3990975" algn="l"/>
                <a:tab pos="4982210" algn="l"/>
                <a:tab pos="6988809" algn="l"/>
                <a:tab pos="7426959" algn="l"/>
              </a:tabLst>
            </a:pPr>
            <a:r>
              <a:rPr sz="3600" b="1" spc="-15" dirty="0" err="1" smtClean="0">
                <a:solidFill>
                  <a:srgbClr val="0033CC"/>
                </a:solidFill>
                <a:latin typeface="Times New Roman"/>
                <a:cs typeface="Times New Roman"/>
              </a:rPr>
              <a:t>О</a:t>
            </a:r>
            <a:r>
              <a:rPr sz="3600" b="1" spc="-30" dirty="0" err="1" smtClean="0">
                <a:solidFill>
                  <a:srgbClr val="0033CC"/>
                </a:solidFill>
                <a:latin typeface="Times New Roman"/>
                <a:cs typeface="Times New Roman"/>
              </a:rPr>
              <a:t>с</a:t>
            </a:r>
            <a:r>
              <a:rPr sz="3600" b="1" spc="-15" dirty="0" err="1" smtClean="0">
                <a:solidFill>
                  <a:srgbClr val="0033CC"/>
                </a:solidFill>
                <a:latin typeface="Times New Roman"/>
                <a:cs typeface="Times New Roman"/>
              </a:rPr>
              <a:t>у</a:t>
            </a:r>
            <a:r>
              <a:rPr sz="3600" b="1" spc="-5" dirty="0" err="1" smtClean="0">
                <a:solidFill>
                  <a:srgbClr val="0033CC"/>
                </a:solidFill>
                <a:latin typeface="Times New Roman"/>
                <a:cs typeface="Times New Roman"/>
              </a:rPr>
              <a:t>щ</a:t>
            </a:r>
            <a:r>
              <a:rPr sz="3600" b="1" spc="15" dirty="0" err="1" smtClean="0">
                <a:solidFill>
                  <a:srgbClr val="0033CC"/>
                </a:solidFill>
                <a:latin typeface="Times New Roman"/>
                <a:cs typeface="Times New Roman"/>
              </a:rPr>
              <a:t>е</a:t>
            </a:r>
            <a:r>
              <a:rPr sz="3600" b="1" spc="10" dirty="0" err="1" smtClean="0">
                <a:solidFill>
                  <a:srgbClr val="0033CC"/>
                </a:solidFill>
                <a:latin typeface="Times New Roman"/>
                <a:cs typeface="Times New Roman"/>
              </a:rPr>
              <a:t>с</a:t>
            </a:r>
            <a:r>
              <a:rPr sz="3600" b="1" spc="-10" dirty="0" err="1" smtClean="0">
                <a:solidFill>
                  <a:srgbClr val="0033CC"/>
                </a:solidFill>
                <a:latin typeface="Times New Roman"/>
                <a:cs typeface="Times New Roman"/>
              </a:rPr>
              <a:t>т</a:t>
            </a:r>
            <a:r>
              <a:rPr sz="3600" b="1" spc="-30" dirty="0" err="1" smtClean="0">
                <a:solidFill>
                  <a:srgbClr val="0033CC"/>
                </a:solidFill>
                <a:latin typeface="Times New Roman"/>
                <a:cs typeface="Times New Roman"/>
              </a:rPr>
              <a:t>вл</a:t>
            </a:r>
            <a:r>
              <a:rPr sz="3600" b="1" spc="-5" dirty="0" err="1" smtClean="0">
                <a:solidFill>
                  <a:srgbClr val="0033CC"/>
                </a:solidFill>
                <a:latin typeface="Times New Roman"/>
                <a:cs typeface="Times New Roman"/>
              </a:rPr>
              <a:t>яе</a:t>
            </a:r>
            <a:r>
              <a:rPr sz="3600" b="1" spc="10" dirty="0" err="1" smtClean="0">
                <a:solidFill>
                  <a:srgbClr val="0033CC"/>
                </a:solidFill>
                <a:latin typeface="Times New Roman"/>
                <a:cs typeface="Times New Roman"/>
              </a:rPr>
              <a:t>тс</a:t>
            </a:r>
            <a:r>
              <a:rPr sz="3600" b="1" dirty="0" err="1" smtClean="0">
                <a:solidFill>
                  <a:srgbClr val="0033CC"/>
                </a:solidFill>
                <a:latin typeface="Times New Roman"/>
                <a:cs typeface="Times New Roman"/>
              </a:rPr>
              <a:t>я</a:t>
            </a:r>
            <a:r>
              <a:rPr sz="3600" b="1" dirty="0" smtClean="0">
                <a:solidFill>
                  <a:srgbClr val="0033CC"/>
                </a:solidFill>
                <a:latin typeface="Times New Roman"/>
                <a:cs typeface="Times New Roman"/>
              </a:rPr>
              <a:t>	</a:t>
            </a:r>
            <a:r>
              <a:rPr sz="3600" b="1" dirty="0" err="1" smtClean="0">
                <a:solidFill>
                  <a:srgbClr val="0033CC"/>
                </a:solidFill>
                <a:latin typeface="Times New Roman"/>
                <a:cs typeface="Times New Roman"/>
              </a:rPr>
              <a:t>п</a:t>
            </a:r>
            <a:r>
              <a:rPr sz="3600" b="1" spc="-5" dirty="0" err="1" smtClean="0">
                <a:solidFill>
                  <a:srgbClr val="0033CC"/>
                </a:solidFill>
                <a:latin typeface="Times New Roman"/>
                <a:cs typeface="Times New Roman"/>
              </a:rPr>
              <a:t>р</a:t>
            </a:r>
            <a:r>
              <a:rPr sz="3600" b="1" dirty="0" err="1" smtClean="0">
                <a:solidFill>
                  <a:srgbClr val="0033CC"/>
                </a:solidFill>
                <a:latin typeface="Times New Roman"/>
                <a:cs typeface="Times New Roman"/>
              </a:rPr>
              <a:t>и</a:t>
            </a:r>
            <a:r>
              <a:rPr sz="3600" b="1" dirty="0" smtClean="0">
                <a:solidFill>
                  <a:srgbClr val="0033CC"/>
                </a:solidFill>
                <a:latin typeface="Times New Roman"/>
                <a:cs typeface="Times New Roman"/>
              </a:rPr>
              <a:t>	</a:t>
            </a:r>
            <a:r>
              <a:rPr sz="3600" b="1" spc="-5" dirty="0" err="1" smtClean="0">
                <a:solidFill>
                  <a:srgbClr val="0033CC"/>
                </a:solidFill>
                <a:latin typeface="Times New Roman"/>
                <a:cs typeface="Times New Roman"/>
              </a:rPr>
              <a:t>н</a:t>
            </a:r>
            <a:r>
              <a:rPr sz="3600" b="1" spc="0" dirty="0" err="1" smtClean="0">
                <a:solidFill>
                  <a:srgbClr val="0033CC"/>
                </a:solidFill>
                <a:latin typeface="Times New Roman"/>
                <a:cs typeface="Times New Roman"/>
              </a:rPr>
              <a:t>ал</a:t>
            </a:r>
            <a:r>
              <a:rPr sz="3600" b="1" dirty="0" err="1" smtClean="0">
                <a:solidFill>
                  <a:srgbClr val="0033CC"/>
                </a:solidFill>
                <a:latin typeface="Times New Roman"/>
                <a:cs typeface="Times New Roman"/>
              </a:rPr>
              <a:t>и</a:t>
            </a:r>
            <a:r>
              <a:rPr sz="3600" b="1" spc="-5" dirty="0" err="1" smtClean="0">
                <a:solidFill>
                  <a:srgbClr val="0033CC"/>
                </a:solidFill>
                <a:latin typeface="Times New Roman"/>
                <a:cs typeface="Times New Roman"/>
              </a:rPr>
              <a:t>ч</a:t>
            </a:r>
            <a:r>
              <a:rPr sz="3600" b="1" spc="-10" dirty="0" err="1" smtClean="0">
                <a:solidFill>
                  <a:srgbClr val="0033CC"/>
                </a:solidFill>
                <a:latin typeface="Times New Roman"/>
                <a:cs typeface="Times New Roman"/>
              </a:rPr>
              <a:t>и</a:t>
            </a:r>
            <a:r>
              <a:rPr sz="3600" b="1" dirty="0" err="1" smtClean="0">
                <a:solidFill>
                  <a:srgbClr val="0033CC"/>
                </a:solidFill>
                <a:latin typeface="Times New Roman"/>
                <a:cs typeface="Times New Roman"/>
              </a:rPr>
              <a:t>и</a:t>
            </a:r>
            <a:r>
              <a:rPr sz="3600" b="1" dirty="0" smtClean="0">
                <a:solidFill>
                  <a:srgbClr val="0033CC"/>
                </a:solidFill>
                <a:latin typeface="Times New Roman"/>
                <a:cs typeface="Times New Roman"/>
              </a:rPr>
              <a:t>	у	</a:t>
            </a:r>
            <a:r>
              <a:rPr sz="3600" b="1" dirty="0" err="1" smtClean="0">
                <a:solidFill>
                  <a:srgbClr val="0033CC"/>
                </a:solidFill>
                <a:latin typeface="Times New Roman"/>
                <a:cs typeface="Times New Roman"/>
              </a:rPr>
              <a:t>н</a:t>
            </a:r>
            <a:r>
              <a:rPr sz="3600" b="1" spc="-5" dirty="0" err="1" smtClean="0">
                <a:solidFill>
                  <a:srgbClr val="0033CC"/>
                </a:solidFill>
                <a:latin typeface="Times New Roman"/>
                <a:cs typeface="Times New Roman"/>
              </a:rPr>
              <a:t>и</a:t>
            </a:r>
            <a:r>
              <a:rPr sz="3600" b="1" dirty="0" err="1" smtClean="0">
                <a:solidFill>
                  <a:srgbClr val="0033CC"/>
                </a:solidFill>
                <a:latin typeface="Times New Roman"/>
                <a:cs typeface="Times New Roman"/>
              </a:rPr>
              <a:t>х</a:t>
            </a:r>
            <a:endParaRPr sz="36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3220" y="2456179"/>
            <a:ext cx="8202930" cy="4112151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355600" marR="8890" algn="just">
              <a:lnSpc>
                <a:spcPct val="90000"/>
              </a:lnSpc>
              <a:spcBef>
                <a:spcPts val="530"/>
              </a:spcBef>
              <a:tabLst>
                <a:tab pos="6541770" algn="l"/>
              </a:tabLst>
            </a:pPr>
            <a:r>
              <a:rPr sz="3600" b="1" spc="-25" dirty="0">
                <a:solidFill>
                  <a:srgbClr val="0033CC"/>
                </a:solidFill>
                <a:latin typeface="Times New Roman"/>
                <a:cs typeface="Times New Roman"/>
              </a:rPr>
              <a:t>д</a:t>
            </a:r>
            <a:r>
              <a:rPr sz="3200" b="1" spc="-25" dirty="0">
                <a:solidFill>
                  <a:srgbClr val="0033CC"/>
                </a:solidFill>
                <a:latin typeface="Times New Roman"/>
                <a:cs typeface="Times New Roman"/>
              </a:rPr>
              <a:t>окументов, </a:t>
            </a:r>
            <a:r>
              <a:rPr sz="3200" b="1" spc="-35" dirty="0">
                <a:solidFill>
                  <a:srgbClr val="0033CC"/>
                </a:solidFill>
                <a:latin typeface="Times New Roman"/>
                <a:cs typeface="Times New Roman"/>
              </a:rPr>
              <a:t>удостоверяющих </a:t>
            </a:r>
            <a:r>
              <a:rPr sz="3200" b="1" spc="-5" dirty="0">
                <a:solidFill>
                  <a:srgbClr val="0033CC"/>
                </a:solidFill>
                <a:latin typeface="Times New Roman"/>
                <a:cs typeface="Times New Roman"/>
              </a:rPr>
              <a:t>их  личность, </a:t>
            </a:r>
            <a:r>
              <a:rPr sz="3200" b="1" dirty="0">
                <a:solidFill>
                  <a:srgbClr val="0033CC"/>
                </a:solidFill>
                <a:latin typeface="Times New Roman"/>
                <a:cs typeface="Times New Roman"/>
              </a:rPr>
              <a:t>и </a:t>
            </a:r>
            <a:r>
              <a:rPr sz="3200" b="1" spc="-5" dirty="0">
                <a:solidFill>
                  <a:srgbClr val="0033CC"/>
                </a:solidFill>
                <a:latin typeface="Times New Roman"/>
                <a:cs typeface="Times New Roman"/>
              </a:rPr>
              <a:t>при наличии </a:t>
            </a:r>
            <a:r>
              <a:rPr sz="3200" b="1" dirty="0">
                <a:solidFill>
                  <a:srgbClr val="0033CC"/>
                </a:solidFill>
                <a:latin typeface="Times New Roman"/>
                <a:cs typeface="Times New Roman"/>
              </a:rPr>
              <a:t>их в  </a:t>
            </a:r>
            <a:r>
              <a:rPr sz="3200" b="1" spc="0" dirty="0">
                <a:solidFill>
                  <a:srgbClr val="0033CC"/>
                </a:solidFill>
                <a:latin typeface="Times New Roman"/>
                <a:cs typeface="Times New Roman"/>
              </a:rPr>
              <a:t>у</a:t>
            </a:r>
            <a:r>
              <a:rPr sz="3200" b="1" spc="-10" dirty="0">
                <a:solidFill>
                  <a:srgbClr val="0033CC"/>
                </a:solidFill>
                <a:latin typeface="Times New Roman"/>
                <a:cs typeface="Times New Roman"/>
              </a:rPr>
              <a:t>т</a:t>
            </a:r>
            <a:r>
              <a:rPr sz="3200" b="1" spc="-5" dirty="0">
                <a:solidFill>
                  <a:srgbClr val="0033CC"/>
                </a:solidFill>
                <a:latin typeface="Times New Roman"/>
                <a:cs typeface="Times New Roman"/>
              </a:rPr>
              <a:t>вер</a:t>
            </a:r>
            <a:r>
              <a:rPr sz="3200" b="1" spc="-15" dirty="0">
                <a:solidFill>
                  <a:srgbClr val="0033CC"/>
                </a:solidFill>
                <a:latin typeface="Times New Roman"/>
                <a:cs typeface="Times New Roman"/>
              </a:rPr>
              <a:t>ж</a:t>
            </a:r>
            <a:r>
              <a:rPr sz="3200" b="1" spc="-5" dirty="0">
                <a:solidFill>
                  <a:srgbClr val="0033CC"/>
                </a:solidFill>
                <a:latin typeface="Times New Roman"/>
                <a:cs typeface="Times New Roman"/>
              </a:rPr>
              <a:t>де</a:t>
            </a:r>
            <a:r>
              <a:rPr sz="3200" b="1" spc="-10" dirty="0">
                <a:solidFill>
                  <a:srgbClr val="0033CC"/>
                </a:solidFill>
                <a:latin typeface="Times New Roman"/>
                <a:cs typeface="Times New Roman"/>
              </a:rPr>
              <a:t>н</a:t>
            </a:r>
            <a:r>
              <a:rPr sz="3200" b="1" dirty="0">
                <a:solidFill>
                  <a:srgbClr val="0033CC"/>
                </a:solidFill>
                <a:latin typeface="Times New Roman"/>
                <a:cs typeface="Times New Roman"/>
              </a:rPr>
              <a:t>н</a:t>
            </a:r>
            <a:r>
              <a:rPr sz="3200" b="1" spc="-10" dirty="0">
                <a:solidFill>
                  <a:srgbClr val="0033CC"/>
                </a:solidFill>
                <a:latin typeface="Times New Roman"/>
                <a:cs typeface="Times New Roman"/>
              </a:rPr>
              <a:t>ы</a:t>
            </a:r>
            <a:r>
              <a:rPr sz="3200" b="1" dirty="0">
                <a:solidFill>
                  <a:srgbClr val="0033CC"/>
                </a:solidFill>
                <a:latin typeface="Times New Roman"/>
                <a:cs typeface="Times New Roman"/>
              </a:rPr>
              <a:t>х	</a:t>
            </a:r>
            <a:r>
              <a:rPr sz="3200" b="1" spc="-10" dirty="0">
                <a:solidFill>
                  <a:srgbClr val="0033CC"/>
                </a:solidFill>
                <a:latin typeface="Times New Roman"/>
                <a:cs typeface="Times New Roman"/>
              </a:rPr>
              <a:t>с</a:t>
            </a:r>
            <a:r>
              <a:rPr sz="3200" b="1" dirty="0">
                <a:solidFill>
                  <a:srgbClr val="0033CC"/>
                </a:solidFill>
                <a:latin typeface="Times New Roman"/>
                <a:cs typeface="Times New Roman"/>
              </a:rPr>
              <a:t>п</a:t>
            </a:r>
            <a:r>
              <a:rPr sz="3200" b="1" spc="-5" dirty="0">
                <a:solidFill>
                  <a:srgbClr val="0033CC"/>
                </a:solidFill>
                <a:latin typeface="Times New Roman"/>
                <a:cs typeface="Times New Roman"/>
              </a:rPr>
              <a:t>ис</a:t>
            </a:r>
            <a:r>
              <a:rPr sz="3200" b="1" spc="-40" dirty="0">
                <a:solidFill>
                  <a:srgbClr val="0033CC"/>
                </a:solidFill>
                <a:latin typeface="Times New Roman"/>
                <a:cs typeface="Times New Roman"/>
              </a:rPr>
              <a:t>ка</a:t>
            </a:r>
            <a:r>
              <a:rPr sz="3200" b="1" dirty="0">
                <a:solidFill>
                  <a:srgbClr val="0033CC"/>
                </a:solidFill>
                <a:latin typeface="Times New Roman"/>
                <a:cs typeface="Times New Roman"/>
              </a:rPr>
              <a:t>х  </a:t>
            </a:r>
            <a:r>
              <a:rPr sz="3200" b="1" spc="-10" dirty="0">
                <a:solidFill>
                  <a:srgbClr val="0033CC"/>
                </a:solidFill>
                <a:latin typeface="Times New Roman"/>
                <a:cs typeface="Times New Roman"/>
              </a:rPr>
              <a:t>распределения </a:t>
            </a:r>
            <a:r>
              <a:rPr sz="3200" b="1" dirty="0">
                <a:solidFill>
                  <a:srgbClr val="0033CC"/>
                </a:solidFill>
                <a:latin typeface="Times New Roman"/>
                <a:cs typeface="Times New Roman"/>
              </a:rPr>
              <a:t>в </a:t>
            </a:r>
            <a:r>
              <a:rPr sz="3200" b="1" spc="-5" dirty="0">
                <a:solidFill>
                  <a:srgbClr val="0033CC"/>
                </a:solidFill>
                <a:latin typeface="Times New Roman"/>
                <a:cs typeface="Times New Roman"/>
              </a:rPr>
              <a:t>данный</a:t>
            </a:r>
            <a:r>
              <a:rPr sz="3200" b="1" spc="-20" dirty="0">
                <a:solidFill>
                  <a:srgbClr val="0033CC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0033CC"/>
                </a:solidFill>
                <a:latin typeface="Times New Roman"/>
                <a:cs typeface="Times New Roman"/>
              </a:rPr>
              <a:t>ППЭ</a:t>
            </a:r>
            <a:endParaRPr sz="3200" dirty="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89900"/>
              </a:lnSpc>
              <a:spcBef>
                <a:spcPts val="5"/>
              </a:spcBef>
              <a:buFont typeface="Arial"/>
              <a:buChar char="•"/>
              <a:tabLst>
                <a:tab pos="355600" algn="l"/>
                <a:tab pos="4578350" algn="l"/>
              </a:tabLst>
            </a:pPr>
            <a:r>
              <a:rPr sz="3200" b="1" dirty="0">
                <a:solidFill>
                  <a:srgbClr val="0033CC"/>
                </a:solidFill>
                <a:latin typeface="Times New Roman"/>
                <a:cs typeface="Times New Roman"/>
              </a:rPr>
              <a:t>В </a:t>
            </a:r>
            <a:r>
              <a:rPr sz="3200" b="1" spc="-5" dirty="0">
                <a:solidFill>
                  <a:srgbClr val="0033CC"/>
                </a:solidFill>
                <a:latin typeface="Times New Roman"/>
                <a:cs typeface="Times New Roman"/>
              </a:rPr>
              <a:t>случае отсутствия </a:t>
            </a:r>
            <a:r>
              <a:rPr sz="3200" b="1" dirty="0">
                <a:solidFill>
                  <a:srgbClr val="0033CC"/>
                </a:solidFill>
                <a:latin typeface="Times New Roman"/>
                <a:cs typeface="Times New Roman"/>
              </a:rPr>
              <a:t>у </a:t>
            </a:r>
            <a:r>
              <a:rPr sz="3200" b="1" spc="-25" dirty="0">
                <a:solidFill>
                  <a:srgbClr val="0033CC"/>
                </a:solidFill>
                <a:latin typeface="Times New Roman"/>
                <a:cs typeface="Times New Roman"/>
              </a:rPr>
              <a:t>обучающегося  </a:t>
            </a:r>
            <a:r>
              <a:rPr sz="3200" b="1" spc="-5" dirty="0">
                <a:solidFill>
                  <a:srgbClr val="0033CC"/>
                </a:solidFill>
                <a:latin typeface="Times New Roman"/>
                <a:cs typeface="Times New Roman"/>
              </a:rPr>
              <a:t>до</a:t>
            </a:r>
            <a:r>
              <a:rPr sz="3200" b="1" spc="-30" dirty="0">
                <a:solidFill>
                  <a:srgbClr val="0033CC"/>
                </a:solidFill>
                <a:latin typeface="Times New Roman"/>
                <a:cs typeface="Times New Roman"/>
              </a:rPr>
              <a:t>ку</a:t>
            </a:r>
            <a:r>
              <a:rPr sz="3200" b="1" spc="-35" dirty="0">
                <a:solidFill>
                  <a:srgbClr val="0033CC"/>
                </a:solidFill>
                <a:latin typeface="Times New Roman"/>
                <a:cs typeface="Times New Roman"/>
              </a:rPr>
              <a:t>м</a:t>
            </a:r>
            <a:r>
              <a:rPr sz="3200" b="1" spc="-5" dirty="0">
                <a:solidFill>
                  <a:srgbClr val="0033CC"/>
                </a:solidFill>
                <a:latin typeface="Times New Roman"/>
                <a:cs typeface="Times New Roman"/>
              </a:rPr>
              <a:t>е</a:t>
            </a:r>
            <a:r>
              <a:rPr sz="3200" b="1" spc="-10" dirty="0">
                <a:solidFill>
                  <a:srgbClr val="0033CC"/>
                </a:solidFill>
                <a:latin typeface="Times New Roman"/>
                <a:cs typeface="Times New Roman"/>
              </a:rPr>
              <a:t>н</a:t>
            </a:r>
            <a:r>
              <a:rPr sz="3200" b="1" spc="10" dirty="0">
                <a:solidFill>
                  <a:srgbClr val="0033CC"/>
                </a:solidFill>
                <a:latin typeface="Times New Roman"/>
                <a:cs typeface="Times New Roman"/>
              </a:rPr>
              <a:t>та</a:t>
            </a:r>
            <a:r>
              <a:rPr sz="3200" b="1" dirty="0">
                <a:solidFill>
                  <a:srgbClr val="0033CC"/>
                </a:solidFill>
                <a:latin typeface="Times New Roman"/>
                <a:cs typeface="Times New Roman"/>
              </a:rPr>
              <a:t>,	</a:t>
            </a:r>
            <a:r>
              <a:rPr sz="3200" b="1" spc="-114" dirty="0">
                <a:solidFill>
                  <a:srgbClr val="0033CC"/>
                </a:solidFill>
                <a:latin typeface="Times New Roman"/>
                <a:cs typeface="Times New Roman"/>
              </a:rPr>
              <a:t>у</a:t>
            </a:r>
            <a:r>
              <a:rPr sz="3200" b="1" spc="-125" dirty="0">
                <a:solidFill>
                  <a:srgbClr val="0033CC"/>
                </a:solidFill>
                <a:latin typeface="Times New Roman"/>
                <a:cs typeface="Times New Roman"/>
              </a:rPr>
              <a:t>д</a:t>
            </a:r>
            <a:r>
              <a:rPr sz="3200" b="1" dirty="0">
                <a:solidFill>
                  <a:srgbClr val="0033CC"/>
                </a:solidFill>
                <a:latin typeface="Times New Roman"/>
                <a:cs typeface="Times New Roman"/>
              </a:rPr>
              <a:t>ос</a:t>
            </a:r>
            <a:r>
              <a:rPr sz="3200" b="1" spc="-30" dirty="0">
                <a:solidFill>
                  <a:srgbClr val="0033CC"/>
                </a:solidFill>
                <a:latin typeface="Times New Roman"/>
                <a:cs typeface="Times New Roman"/>
              </a:rPr>
              <a:t>т</a:t>
            </a:r>
            <a:r>
              <a:rPr sz="3200" b="1" spc="-70" dirty="0">
                <a:solidFill>
                  <a:srgbClr val="0033CC"/>
                </a:solidFill>
                <a:latin typeface="Times New Roman"/>
                <a:cs typeface="Times New Roman"/>
              </a:rPr>
              <a:t>о</a:t>
            </a:r>
            <a:r>
              <a:rPr sz="3200" b="1" spc="-55" dirty="0">
                <a:solidFill>
                  <a:srgbClr val="0033CC"/>
                </a:solidFill>
                <a:latin typeface="Times New Roman"/>
                <a:cs typeface="Times New Roman"/>
              </a:rPr>
              <a:t>в</a:t>
            </a:r>
            <a:r>
              <a:rPr sz="3200" b="1" spc="-5" dirty="0">
                <a:solidFill>
                  <a:srgbClr val="0033CC"/>
                </a:solidFill>
                <a:latin typeface="Times New Roman"/>
                <a:cs typeface="Times New Roman"/>
              </a:rPr>
              <a:t>еряю</a:t>
            </a:r>
            <a:r>
              <a:rPr sz="3200" b="1" spc="-15" dirty="0">
                <a:solidFill>
                  <a:srgbClr val="0033CC"/>
                </a:solidFill>
                <a:latin typeface="Times New Roman"/>
                <a:cs typeface="Times New Roman"/>
              </a:rPr>
              <a:t>щ</a:t>
            </a:r>
            <a:r>
              <a:rPr sz="3200" b="1" spc="-5" dirty="0">
                <a:solidFill>
                  <a:srgbClr val="0033CC"/>
                </a:solidFill>
                <a:latin typeface="Times New Roman"/>
                <a:cs typeface="Times New Roman"/>
              </a:rPr>
              <a:t>е</a:t>
            </a:r>
            <a:r>
              <a:rPr sz="3200" b="1" spc="-60" dirty="0">
                <a:solidFill>
                  <a:srgbClr val="0033CC"/>
                </a:solidFill>
                <a:latin typeface="Times New Roman"/>
                <a:cs typeface="Times New Roman"/>
              </a:rPr>
              <a:t>г</a:t>
            </a:r>
            <a:r>
              <a:rPr sz="3200" b="1" dirty="0">
                <a:solidFill>
                  <a:srgbClr val="0033CC"/>
                </a:solidFill>
                <a:latin typeface="Times New Roman"/>
                <a:cs typeface="Times New Roman"/>
              </a:rPr>
              <a:t>о  </a:t>
            </a:r>
            <a:r>
              <a:rPr sz="3200" b="1" spc="-5" dirty="0">
                <a:solidFill>
                  <a:srgbClr val="0033CC"/>
                </a:solidFill>
                <a:latin typeface="Times New Roman"/>
                <a:cs typeface="Times New Roman"/>
              </a:rPr>
              <a:t>личность, </a:t>
            </a:r>
            <a:r>
              <a:rPr sz="3200" b="1" dirty="0">
                <a:solidFill>
                  <a:srgbClr val="0033CC"/>
                </a:solidFill>
                <a:latin typeface="Times New Roman"/>
                <a:cs typeface="Times New Roman"/>
              </a:rPr>
              <a:t>он </a:t>
            </a:r>
            <a:r>
              <a:rPr sz="3200" b="1" spc="-20" dirty="0">
                <a:solidFill>
                  <a:srgbClr val="0033CC"/>
                </a:solidFill>
                <a:latin typeface="Times New Roman"/>
                <a:cs typeface="Times New Roman"/>
              </a:rPr>
              <a:t>допускается </a:t>
            </a:r>
            <a:r>
              <a:rPr sz="3200" b="1" dirty="0">
                <a:solidFill>
                  <a:srgbClr val="0033CC"/>
                </a:solidFill>
                <a:latin typeface="Times New Roman"/>
                <a:cs typeface="Times New Roman"/>
              </a:rPr>
              <a:t>в </a:t>
            </a:r>
            <a:r>
              <a:rPr sz="3200" b="1" spc="-10" dirty="0">
                <a:solidFill>
                  <a:srgbClr val="0033CC"/>
                </a:solidFill>
                <a:latin typeface="Times New Roman"/>
                <a:cs typeface="Times New Roman"/>
              </a:rPr>
              <a:t>ППЭ  </a:t>
            </a:r>
            <a:r>
              <a:rPr sz="3200" b="1" spc="-5" dirty="0">
                <a:solidFill>
                  <a:srgbClr val="0033CC"/>
                </a:solidFill>
                <a:latin typeface="Times New Roman"/>
                <a:cs typeface="Times New Roman"/>
              </a:rPr>
              <a:t>после </a:t>
            </a:r>
            <a:r>
              <a:rPr sz="3200" b="1" spc="-15" dirty="0">
                <a:solidFill>
                  <a:srgbClr val="0033CC"/>
                </a:solidFill>
                <a:latin typeface="Times New Roman"/>
                <a:cs typeface="Times New Roman"/>
              </a:rPr>
              <a:t>подтверждения </a:t>
            </a:r>
            <a:r>
              <a:rPr sz="3200" b="1" spc="-20" dirty="0">
                <a:solidFill>
                  <a:srgbClr val="0033CC"/>
                </a:solidFill>
                <a:latin typeface="Times New Roman"/>
                <a:cs typeface="Times New Roman"/>
              </a:rPr>
              <a:t>его </a:t>
            </a:r>
            <a:r>
              <a:rPr sz="3200" b="1" spc="-5" dirty="0">
                <a:solidFill>
                  <a:srgbClr val="0033CC"/>
                </a:solidFill>
                <a:latin typeface="Times New Roman"/>
                <a:cs typeface="Times New Roman"/>
              </a:rPr>
              <a:t>личности  </a:t>
            </a:r>
            <a:r>
              <a:rPr sz="3200" b="1" spc="-20" dirty="0">
                <a:solidFill>
                  <a:srgbClr val="0033CC"/>
                </a:solidFill>
                <a:latin typeface="Times New Roman"/>
                <a:cs typeface="Times New Roman"/>
              </a:rPr>
              <a:t>сопровождающим</a:t>
            </a:r>
            <a:endParaRPr sz="3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2819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05529" y="0"/>
            <a:ext cx="478726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07870" marR="5080" indent="-199517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ПОРЯДОК </a:t>
            </a:r>
            <a:r>
              <a:rPr spc="-10" dirty="0"/>
              <a:t>ПРОВЕДЕНИЯ  </a:t>
            </a:r>
            <a:r>
              <a:rPr spc="-5" dirty="0"/>
              <a:t>ГИА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34340" y="2870200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33CC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2459" y="2030730"/>
            <a:ext cx="7867650" cy="1576070"/>
          </a:xfrm>
          <a:prstGeom prst="rect">
            <a:avLst/>
          </a:prstGeom>
        </p:spPr>
        <p:txBody>
          <a:bodyPr vert="horz" wrap="square" lIns="0" tIns="243840" rIns="0" bIns="0" rtlCol="0">
            <a:spAutoFit/>
          </a:bodyPr>
          <a:lstStyle/>
          <a:p>
            <a:pPr marL="157480" indent="-144780">
              <a:lnSpc>
                <a:spcPct val="100000"/>
              </a:lnSpc>
              <a:spcBef>
                <a:spcPts val="1920"/>
              </a:spcBef>
            </a:pPr>
            <a:r>
              <a:rPr sz="2800" b="1" spc="-10" dirty="0">
                <a:solidFill>
                  <a:srgbClr val="243F60"/>
                </a:solidFill>
                <a:latin typeface="Calibri"/>
                <a:cs typeface="Calibri"/>
              </a:rPr>
              <a:t>Организаторы выдают обучающимся </a:t>
            </a:r>
            <a:r>
              <a:rPr sz="2800" b="1" dirty="0">
                <a:solidFill>
                  <a:srgbClr val="243F60"/>
                </a:solidFill>
                <a:latin typeface="Calibri"/>
                <a:cs typeface="Calibri"/>
              </a:rPr>
              <a:t>в</a:t>
            </a:r>
            <a:r>
              <a:rPr sz="2800" b="1" spc="-30" dirty="0">
                <a:solidFill>
                  <a:srgbClr val="243F60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solidFill>
                  <a:srgbClr val="243F60"/>
                </a:solidFill>
                <a:latin typeface="Calibri"/>
                <a:cs typeface="Calibri"/>
              </a:rPr>
              <a:t>аудитории</a:t>
            </a:r>
            <a:endParaRPr sz="2800">
              <a:latin typeface="Calibri"/>
              <a:cs typeface="Calibri"/>
            </a:endParaRPr>
          </a:p>
          <a:p>
            <a:pPr marL="157480" marR="5080">
              <a:lnSpc>
                <a:spcPts val="2590"/>
              </a:lnSpc>
              <a:spcBef>
                <a:spcPts val="1885"/>
              </a:spcBef>
            </a:pP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экзаменационные </a:t>
            </a:r>
            <a:r>
              <a:rPr sz="2400" b="1" spc="-10" dirty="0">
                <a:solidFill>
                  <a:srgbClr val="0033CC"/>
                </a:solidFill>
                <a:latin typeface="Calibri"/>
                <a:cs typeface="Calibri"/>
              </a:rPr>
              <a:t>материалы, </a:t>
            </a:r>
            <a:r>
              <a:rPr sz="2400" b="1" spc="-15" dirty="0">
                <a:solidFill>
                  <a:srgbClr val="0033CC"/>
                </a:solidFill>
                <a:latin typeface="Calibri"/>
                <a:cs typeface="Calibri"/>
              </a:rPr>
              <a:t>которые 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включают </a:t>
            </a:r>
            <a:r>
              <a:rPr sz="2400" b="1" dirty="0">
                <a:solidFill>
                  <a:srgbClr val="0033CC"/>
                </a:solidFill>
                <a:latin typeface="Calibri"/>
                <a:cs typeface="Calibri"/>
              </a:rPr>
              <a:t>в 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себя  листы </a:t>
            </a:r>
            <a:r>
              <a:rPr sz="2400" b="1" spc="-15" dirty="0">
                <a:solidFill>
                  <a:srgbClr val="0033CC"/>
                </a:solidFill>
                <a:latin typeface="Calibri"/>
                <a:cs typeface="Calibri"/>
              </a:rPr>
              <a:t>(бланки) 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для записи </a:t>
            </a:r>
            <a:r>
              <a:rPr sz="2400" b="1" spc="-10" dirty="0">
                <a:solidFill>
                  <a:srgbClr val="0033CC"/>
                </a:solidFill>
                <a:latin typeface="Calibri"/>
                <a:cs typeface="Calibri"/>
              </a:rPr>
              <a:t>ответов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4340" y="3528059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33CC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77240" y="3544570"/>
            <a:ext cx="77241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13384" algn="l"/>
                <a:tab pos="1548130" algn="l"/>
                <a:tab pos="3602990" algn="l"/>
                <a:tab pos="4624705" algn="l"/>
                <a:tab pos="5372735" algn="l"/>
              </a:tabLst>
            </a:pPr>
            <a:r>
              <a:rPr sz="2400" b="1" dirty="0">
                <a:solidFill>
                  <a:srgbClr val="0033CC"/>
                </a:solidFill>
                <a:latin typeface="Calibri"/>
                <a:cs typeface="Calibri"/>
              </a:rPr>
              <a:t>в	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случае	</a:t>
            </a:r>
            <a:r>
              <a:rPr sz="2400" b="1" spc="-15" dirty="0">
                <a:solidFill>
                  <a:srgbClr val="0033CC"/>
                </a:solidFill>
                <a:latin typeface="Calibri"/>
                <a:cs typeface="Calibri"/>
              </a:rPr>
              <a:t>обнаружения	брака	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или	</a:t>
            </a:r>
            <a:r>
              <a:rPr sz="2400" b="1" spc="-10" dirty="0">
                <a:solidFill>
                  <a:srgbClr val="0033CC"/>
                </a:solidFill>
                <a:latin typeface="Calibri"/>
                <a:cs typeface="Calibri"/>
              </a:rPr>
              <a:t>некомплектности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77240" y="3873500"/>
            <a:ext cx="7726680" cy="105029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 algn="just">
              <a:lnSpc>
                <a:spcPct val="90100"/>
              </a:lnSpc>
              <a:spcBef>
                <a:spcPts val="385"/>
              </a:spcBef>
            </a:pP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экзаменационных </a:t>
            </a:r>
            <a:r>
              <a:rPr sz="2400" b="1" spc="-10" dirty="0">
                <a:solidFill>
                  <a:srgbClr val="0033CC"/>
                </a:solidFill>
                <a:latin typeface="Calibri"/>
                <a:cs typeface="Calibri"/>
              </a:rPr>
              <a:t>материалов организаторы 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выдают  </a:t>
            </a:r>
            <a:r>
              <a:rPr sz="2400" b="1" spc="-15" dirty="0">
                <a:solidFill>
                  <a:srgbClr val="0033CC"/>
                </a:solidFill>
                <a:latin typeface="Calibri"/>
                <a:cs typeface="Calibri"/>
              </a:rPr>
              <a:t>обучающемуся 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новый </a:t>
            </a:r>
            <a:r>
              <a:rPr sz="2400" b="1" spc="-10" dirty="0">
                <a:solidFill>
                  <a:srgbClr val="0033CC"/>
                </a:solidFill>
                <a:latin typeface="Calibri"/>
                <a:cs typeface="Calibri"/>
              </a:rPr>
              <a:t>комплект 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экзаменационных  </a:t>
            </a:r>
            <a:r>
              <a:rPr sz="2400" b="1" spc="-10" dirty="0">
                <a:solidFill>
                  <a:srgbClr val="0033CC"/>
                </a:solidFill>
                <a:latin typeface="Calibri"/>
                <a:cs typeface="Calibri"/>
              </a:rPr>
              <a:t>материалов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4340" y="4843779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33CC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80110" y="4861559"/>
            <a:ext cx="76225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33CC"/>
                </a:solidFill>
                <a:latin typeface="Calibri"/>
                <a:cs typeface="Calibri"/>
              </a:rPr>
              <a:t>в</a:t>
            </a:r>
            <a:r>
              <a:rPr sz="2400" b="1" spc="260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случае</a:t>
            </a:r>
            <a:r>
              <a:rPr sz="2400" b="1" spc="254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33CC"/>
                </a:solidFill>
                <a:latin typeface="Calibri"/>
                <a:cs typeface="Calibri"/>
              </a:rPr>
              <a:t>нехватки</a:t>
            </a:r>
            <a:r>
              <a:rPr sz="2400" b="1" spc="250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места</a:t>
            </a:r>
            <a:r>
              <a:rPr sz="2400" b="1" spc="260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3CC"/>
                </a:solidFill>
                <a:latin typeface="Calibri"/>
                <a:cs typeface="Calibri"/>
              </a:rPr>
              <a:t>в</a:t>
            </a:r>
            <a:r>
              <a:rPr sz="2400" b="1" spc="250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листах</a:t>
            </a:r>
            <a:r>
              <a:rPr sz="2400" b="1" spc="254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033CC"/>
                </a:solidFill>
                <a:latin typeface="Calibri"/>
                <a:cs typeface="Calibri"/>
              </a:rPr>
              <a:t>(бланках)</a:t>
            </a:r>
            <a:r>
              <a:rPr sz="2400" b="1" spc="250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для</a:t>
            </a:r>
            <a:r>
              <a:rPr sz="2400" b="1" spc="260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33CC"/>
                </a:solidFill>
                <a:latin typeface="Calibri"/>
                <a:cs typeface="Calibri"/>
              </a:rPr>
              <a:t>ответов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77240" y="5190490"/>
            <a:ext cx="63252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43890" algn="l"/>
                <a:tab pos="2053589" algn="l"/>
                <a:tab pos="2496185" algn="l"/>
                <a:tab pos="4585970" algn="l"/>
                <a:tab pos="5985510" algn="l"/>
              </a:tabLst>
            </a:pP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н</a:t>
            </a:r>
            <a:r>
              <a:rPr sz="2400" b="1" dirty="0">
                <a:solidFill>
                  <a:srgbClr val="0033CC"/>
                </a:solidFill>
                <a:latin typeface="Calibri"/>
                <a:cs typeface="Calibri"/>
              </a:rPr>
              <a:t>а	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з</a:t>
            </a:r>
            <a:r>
              <a:rPr sz="2400" b="1" dirty="0">
                <a:solidFill>
                  <a:srgbClr val="0033CC"/>
                </a:solidFill>
                <a:latin typeface="Calibri"/>
                <a:cs typeface="Calibri"/>
              </a:rPr>
              <a:t>а</a:t>
            </a:r>
            <a:r>
              <a:rPr sz="2400" b="1" spc="-10" dirty="0">
                <a:solidFill>
                  <a:srgbClr val="0033CC"/>
                </a:solidFill>
                <a:latin typeface="Calibri"/>
                <a:cs typeface="Calibri"/>
              </a:rPr>
              <a:t>д</a:t>
            </a:r>
            <a:r>
              <a:rPr sz="2400" b="1" dirty="0">
                <a:solidFill>
                  <a:srgbClr val="0033CC"/>
                </a:solidFill>
                <a:latin typeface="Calibri"/>
                <a:cs typeface="Calibri"/>
              </a:rPr>
              <a:t>а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н</a:t>
            </a:r>
            <a:r>
              <a:rPr sz="2400" b="1" spc="-10" dirty="0">
                <a:solidFill>
                  <a:srgbClr val="0033CC"/>
                </a:solidFill>
                <a:latin typeface="Calibri"/>
                <a:cs typeface="Calibri"/>
              </a:rPr>
              <a:t>и</a:t>
            </a:r>
            <a:r>
              <a:rPr sz="2400" b="1" dirty="0">
                <a:solidFill>
                  <a:srgbClr val="0033CC"/>
                </a:solidFill>
                <a:latin typeface="Calibri"/>
                <a:cs typeface="Calibri"/>
              </a:rPr>
              <a:t>я	с	ра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з</a:t>
            </a:r>
            <a:r>
              <a:rPr sz="2400" b="1" spc="-10" dirty="0">
                <a:solidFill>
                  <a:srgbClr val="0033CC"/>
                </a:solidFill>
                <a:latin typeface="Calibri"/>
                <a:cs typeface="Calibri"/>
              </a:rPr>
              <a:t>в</a:t>
            </a:r>
            <a:r>
              <a:rPr sz="2400" b="1" spc="0" dirty="0">
                <a:solidFill>
                  <a:srgbClr val="0033CC"/>
                </a:solidFill>
                <a:latin typeface="Calibri"/>
                <a:cs typeface="Calibri"/>
              </a:rPr>
              <a:t>е</a:t>
            </a:r>
            <a:r>
              <a:rPr sz="2400" b="1" spc="-10" dirty="0">
                <a:solidFill>
                  <a:srgbClr val="0033CC"/>
                </a:solidFill>
                <a:latin typeface="Calibri"/>
                <a:cs typeface="Calibri"/>
              </a:rPr>
              <a:t>р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н</a:t>
            </a:r>
            <a:r>
              <a:rPr sz="2400" b="1" dirty="0">
                <a:solidFill>
                  <a:srgbClr val="0033CC"/>
                </a:solidFill>
                <a:latin typeface="Calibri"/>
                <a:cs typeface="Calibri"/>
              </a:rPr>
              <a:t>ут</a:t>
            </a:r>
            <a:r>
              <a:rPr sz="2400" b="1" spc="-10" dirty="0">
                <a:solidFill>
                  <a:srgbClr val="0033CC"/>
                </a:solidFill>
                <a:latin typeface="Calibri"/>
                <a:cs typeface="Calibri"/>
              </a:rPr>
              <a:t>ы</a:t>
            </a:r>
            <a:r>
              <a:rPr sz="2400" b="1" dirty="0">
                <a:solidFill>
                  <a:srgbClr val="0033CC"/>
                </a:solidFill>
                <a:latin typeface="Calibri"/>
                <a:cs typeface="Calibri"/>
              </a:rPr>
              <a:t>м	</a:t>
            </a:r>
            <a:r>
              <a:rPr sz="2400" b="1" spc="0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2400" b="1" spc="-10" dirty="0">
                <a:solidFill>
                  <a:srgbClr val="0033CC"/>
                </a:solidFill>
                <a:latin typeface="Calibri"/>
                <a:cs typeface="Calibri"/>
              </a:rPr>
              <a:t>т</a:t>
            </a:r>
            <a:r>
              <a:rPr sz="2400" b="1" dirty="0">
                <a:solidFill>
                  <a:srgbClr val="0033CC"/>
                </a:solidFill>
                <a:latin typeface="Calibri"/>
                <a:cs typeface="Calibri"/>
              </a:rPr>
              <a:t>в</a:t>
            </a:r>
            <a:r>
              <a:rPr sz="2400" b="1" spc="-10" dirty="0">
                <a:solidFill>
                  <a:srgbClr val="0033CC"/>
                </a:solidFill>
                <a:latin typeface="Calibri"/>
                <a:cs typeface="Calibri"/>
              </a:rPr>
              <a:t>е</a:t>
            </a:r>
            <a:r>
              <a:rPr sz="2400" b="1" spc="-30" dirty="0">
                <a:solidFill>
                  <a:srgbClr val="0033CC"/>
                </a:solidFill>
                <a:latin typeface="Calibri"/>
                <a:cs typeface="Calibri"/>
              </a:rPr>
              <a:t>т</a:t>
            </a:r>
            <a:r>
              <a:rPr sz="2400" b="1" spc="0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2400" b="1" dirty="0">
                <a:solidFill>
                  <a:srgbClr val="0033CC"/>
                </a:solidFill>
                <a:latin typeface="Calibri"/>
                <a:cs typeface="Calibri"/>
              </a:rPr>
              <a:t>м	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п</a:t>
            </a:r>
            <a:r>
              <a:rPr sz="2400" b="1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77240" y="5519420"/>
            <a:ext cx="64325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34310" algn="l"/>
                <a:tab pos="5376545" algn="l"/>
              </a:tabLst>
            </a:pP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2400" b="1" spc="-40" dirty="0">
                <a:solidFill>
                  <a:srgbClr val="0033CC"/>
                </a:solidFill>
                <a:latin typeface="Calibri"/>
                <a:cs typeface="Calibri"/>
              </a:rPr>
              <a:t>б</a:t>
            </a:r>
            <a:r>
              <a:rPr sz="2400" b="1" dirty="0">
                <a:solidFill>
                  <a:srgbClr val="0033CC"/>
                </a:solidFill>
                <a:latin typeface="Calibri"/>
                <a:cs typeface="Calibri"/>
              </a:rPr>
              <a:t>у</a:t>
            </a:r>
            <a:r>
              <a:rPr sz="2400" b="1" spc="0" dirty="0">
                <a:solidFill>
                  <a:srgbClr val="0033CC"/>
                </a:solidFill>
                <a:latin typeface="Calibri"/>
                <a:cs typeface="Calibri"/>
              </a:rPr>
              <a:t>ч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а</a:t>
            </a:r>
            <a:r>
              <a:rPr sz="2400" b="1" spc="0" dirty="0">
                <a:solidFill>
                  <a:srgbClr val="0033CC"/>
                </a:solidFill>
                <a:latin typeface="Calibri"/>
                <a:cs typeface="Calibri"/>
              </a:rPr>
              <a:t>ю</a:t>
            </a:r>
            <a:r>
              <a:rPr sz="2400" b="1" spc="-25" dirty="0">
                <a:solidFill>
                  <a:srgbClr val="0033CC"/>
                </a:solidFill>
                <a:latin typeface="Calibri"/>
                <a:cs typeface="Calibri"/>
              </a:rPr>
              <a:t>щ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е</a:t>
            </a:r>
            <a:r>
              <a:rPr sz="2400" b="1" spc="-25" dirty="0">
                <a:solidFill>
                  <a:srgbClr val="0033CC"/>
                </a:solidFill>
                <a:latin typeface="Calibri"/>
                <a:cs typeface="Calibri"/>
              </a:rPr>
              <a:t>г</a:t>
            </a:r>
            <a:r>
              <a:rPr sz="2400" b="1" spc="0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с</a:t>
            </a:r>
            <a:r>
              <a:rPr sz="2400" b="1" dirty="0">
                <a:solidFill>
                  <a:srgbClr val="0033CC"/>
                </a:solidFill>
                <a:latin typeface="Calibri"/>
                <a:cs typeface="Calibri"/>
              </a:rPr>
              <a:t>я	</a:t>
            </a:r>
            <a:r>
              <a:rPr sz="2400" b="1" spc="0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2400" b="1" spc="-10" dirty="0">
                <a:solidFill>
                  <a:srgbClr val="0033CC"/>
                </a:solidFill>
                <a:latin typeface="Calibri"/>
                <a:cs typeface="Calibri"/>
              </a:rPr>
              <a:t>р</a:t>
            </a:r>
            <a:r>
              <a:rPr sz="2400" b="1" spc="-15" dirty="0">
                <a:solidFill>
                  <a:srgbClr val="0033CC"/>
                </a:solidFill>
                <a:latin typeface="Calibri"/>
                <a:cs typeface="Calibri"/>
              </a:rPr>
              <a:t>г</a:t>
            </a:r>
            <a:r>
              <a:rPr sz="2400" b="1" dirty="0">
                <a:solidFill>
                  <a:srgbClr val="0033CC"/>
                </a:solidFill>
                <a:latin typeface="Calibri"/>
                <a:cs typeface="Calibri"/>
              </a:rPr>
              <a:t>а</a:t>
            </a:r>
            <a:r>
              <a:rPr sz="2400" b="1" spc="-10" dirty="0">
                <a:solidFill>
                  <a:srgbClr val="0033CC"/>
                </a:solidFill>
                <a:latin typeface="Calibri"/>
                <a:cs typeface="Calibri"/>
              </a:rPr>
              <a:t>н</a:t>
            </a:r>
            <a:r>
              <a:rPr sz="2400" b="1" dirty="0">
                <a:solidFill>
                  <a:srgbClr val="0033CC"/>
                </a:solidFill>
                <a:latin typeface="Calibri"/>
                <a:cs typeface="Calibri"/>
              </a:rPr>
              <a:t>и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з</a:t>
            </a:r>
            <a:r>
              <a:rPr sz="2400" b="1" spc="-20" dirty="0">
                <a:solidFill>
                  <a:srgbClr val="0033CC"/>
                </a:solidFill>
                <a:latin typeface="Calibri"/>
                <a:cs typeface="Calibri"/>
              </a:rPr>
              <a:t>ат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2400" b="1" dirty="0">
                <a:solidFill>
                  <a:srgbClr val="0033CC"/>
                </a:solidFill>
                <a:latin typeface="Calibri"/>
                <a:cs typeface="Calibri"/>
              </a:rPr>
              <a:t>ры	вы</a:t>
            </a:r>
            <a:r>
              <a:rPr sz="2400" b="1" spc="-10" dirty="0">
                <a:solidFill>
                  <a:srgbClr val="0033CC"/>
                </a:solidFill>
                <a:latin typeface="Calibri"/>
                <a:cs typeface="Calibri"/>
              </a:rPr>
              <a:t>д</a:t>
            </a:r>
            <a:r>
              <a:rPr sz="2400" b="1" dirty="0">
                <a:solidFill>
                  <a:srgbClr val="0033CC"/>
                </a:solidFill>
                <a:latin typeface="Calibri"/>
                <a:cs typeface="Calibri"/>
              </a:rPr>
              <a:t>а</a:t>
            </a:r>
            <a:r>
              <a:rPr sz="2400" b="1" spc="-10" dirty="0">
                <a:solidFill>
                  <a:srgbClr val="0033CC"/>
                </a:solidFill>
                <a:latin typeface="Calibri"/>
                <a:cs typeface="Calibri"/>
              </a:rPr>
              <a:t>ю</a:t>
            </a:r>
            <a:r>
              <a:rPr sz="2400" b="1" dirty="0">
                <a:solidFill>
                  <a:srgbClr val="0033CC"/>
                </a:solidFill>
                <a:latin typeface="Calibri"/>
                <a:cs typeface="Calibri"/>
              </a:rPr>
              <a:t>т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392221" y="5190490"/>
            <a:ext cx="1112520" cy="720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35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просьбе</a:t>
            </a:r>
            <a:endParaRPr sz="2400">
              <a:latin typeface="Calibri"/>
              <a:cs typeface="Calibri"/>
            </a:endParaRPr>
          </a:p>
          <a:p>
            <a:pPr marL="589280">
              <a:lnSpc>
                <a:spcPts val="2735"/>
              </a:lnSpc>
            </a:pPr>
            <a:r>
              <a:rPr sz="2400" b="1" spc="-30" dirty="0">
                <a:solidFill>
                  <a:srgbClr val="0033CC"/>
                </a:solidFill>
                <a:latin typeface="Calibri"/>
                <a:cs typeface="Calibri"/>
              </a:rPr>
              <a:t>е</a:t>
            </a:r>
            <a:r>
              <a:rPr sz="2400" b="1" spc="-15" dirty="0">
                <a:solidFill>
                  <a:srgbClr val="0033CC"/>
                </a:solidFill>
                <a:latin typeface="Calibri"/>
                <a:cs typeface="Calibri"/>
              </a:rPr>
              <a:t>м</a:t>
            </a:r>
            <a:r>
              <a:rPr sz="2400" b="1" dirty="0">
                <a:solidFill>
                  <a:srgbClr val="0033CC"/>
                </a:solidFill>
                <a:latin typeface="Calibri"/>
                <a:cs typeface="Calibri"/>
              </a:rPr>
              <a:t>у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77240" y="5848350"/>
            <a:ext cx="399605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0033CC"/>
                </a:solidFill>
                <a:latin typeface="Calibri"/>
                <a:cs typeface="Calibri"/>
              </a:rPr>
              <a:t>дополнительный 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лист</a:t>
            </a:r>
            <a:r>
              <a:rPr sz="2400" b="1" spc="0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033CC"/>
                </a:solidFill>
                <a:latin typeface="Calibri"/>
                <a:cs typeface="Calibri"/>
              </a:rPr>
              <a:t>(бланк)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34340" y="6160770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33CC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77240" y="6177279"/>
            <a:ext cx="60604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84530" algn="l"/>
                <a:tab pos="1718310" algn="l"/>
                <a:tab pos="4144010" algn="l"/>
              </a:tabLst>
            </a:pP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по	мере	</a:t>
            </a:r>
            <a:r>
              <a:rPr sz="2400" b="1" spc="-15" dirty="0">
                <a:solidFill>
                  <a:srgbClr val="0033CC"/>
                </a:solidFill>
                <a:latin typeface="Calibri"/>
                <a:cs typeface="Calibri"/>
              </a:rPr>
              <a:t>необходимости	</a:t>
            </a:r>
            <a:r>
              <a:rPr sz="2400" b="1" spc="-10" dirty="0">
                <a:solidFill>
                  <a:srgbClr val="0033CC"/>
                </a:solidFill>
                <a:latin typeface="Calibri"/>
                <a:cs typeface="Calibri"/>
              </a:rPr>
              <a:t>обучающимся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157003" y="6177279"/>
            <a:ext cx="13449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0033CC"/>
                </a:solidFill>
                <a:latin typeface="Calibri"/>
                <a:cs typeface="Calibri"/>
              </a:rPr>
              <a:t>выдаются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77240" y="6506209"/>
            <a:ext cx="14617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0" dirty="0">
                <a:solidFill>
                  <a:srgbClr val="0033CC"/>
                </a:solidFill>
                <a:latin typeface="Calibri"/>
                <a:cs typeface="Calibri"/>
              </a:rPr>
              <a:t>ч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е</a:t>
            </a:r>
            <a:r>
              <a:rPr sz="2400" b="1" spc="-10" dirty="0">
                <a:solidFill>
                  <a:srgbClr val="0033CC"/>
                </a:solidFill>
                <a:latin typeface="Calibri"/>
                <a:cs typeface="Calibri"/>
              </a:rPr>
              <a:t>р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н</a:t>
            </a:r>
            <a:r>
              <a:rPr sz="2400" b="1" spc="0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2400" b="1" spc="-10" dirty="0">
                <a:solidFill>
                  <a:srgbClr val="0033CC"/>
                </a:solidFill>
                <a:latin typeface="Calibri"/>
                <a:cs typeface="Calibri"/>
              </a:rPr>
              <a:t>в</a:t>
            </a:r>
            <a:r>
              <a:rPr sz="2400" b="1" dirty="0">
                <a:solidFill>
                  <a:srgbClr val="0033CC"/>
                </a:solidFill>
                <a:latin typeface="Calibri"/>
                <a:cs typeface="Calibri"/>
              </a:rPr>
              <a:t>и</a:t>
            </a:r>
            <a:r>
              <a:rPr sz="2400" b="1" spc="-10" dirty="0">
                <a:solidFill>
                  <a:srgbClr val="0033CC"/>
                </a:solidFill>
                <a:latin typeface="Calibri"/>
                <a:cs typeface="Calibri"/>
              </a:rPr>
              <a:t>к</a:t>
            </a:r>
            <a:r>
              <a:rPr sz="2400" b="1" dirty="0">
                <a:solidFill>
                  <a:srgbClr val="0033CC"/>
                </a:solidFill>
                <a:latin typeface="Calibri"/>
                <a:cs typeface="Calibri"/>
              </a:rPr>
              <a:t>и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2819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23439" y="15240"/>
            <a:ext cx="4969510" cy="68427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3180" y="0"/>
            <a:ext cx="910082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666750" cy="685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672589" y="287020"/>
            <a:ext cx="50088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15" dirty="0">
                <a:latin typeface="Calibri"/>
                <a:cs typeface="Calibri"/>
              </a:rPr>
              <a:t>Порядок проведения</a:t>
            </a:r>
            <a:r>
              <a:rPr b="0" spc="-5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ГИА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81100" y="1035050"/>
            <a:ext cx="696468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20" dirty="0">
                <a:solidFill>
                  <a:srgbClr val="243F60"/>
                </a:solidFill>
                <a:latin typeface="Calibri"/>
                <a:cs typeface="Calibri"/>
              </a:rPr>
              <a:t>ПОРЯДОК </a:t>
            </a:r>
            <a:r>
              <a:rPr sz="2800" b="1" spc="-5" dirty="0">
                <a:solidFill>
                  <a:srgbClr val="243F60"/>
                </a:solidFill>
                <a:latin typeface="Calibri"/>
                <a:cs typeface="Calibri"/>
              </a:rPr>
              <a:t>ОФОРМЛЕНИЯ </a:t>
            </a:r>
            <a:r>
              <a:rPr sz="2800" b="1" spc="-20" dirty="0">
                <a:solidFill>
                  <a:srgbClr val="243F60"/>
                </a:solidFill>
                <a:latin typeface="Calibri"/>
                <a:cs typeface="Calibri"/>
              </a:rPr>
              <a:t>БЛАНКОВ</a:t>
            </a:r>
            <a:r>
              <a:rPr sz="2800" b="1" dirty="0">
                <a:solidFill>
                  <a:srgbClr val="243F60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solidFill>
                  <a:srgbClr val="243F60"/>
                </a:solidFill>
                <a:latin typeface="Calibri"/>
                <a:cs typeface="Calibri"/>
              </a:rPr>
              <a:t>ОТВЕТОВ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4219" y="1756410"/>
            <a:ext cx="150495" cy="965200"/>
          </a:xfrm>
          <a:prstGeom prst="rect">
            <a:avLst/>
          </a:prstGeom>
        </p:spPr>
        <p:txBody>
          <a:bodyPr vert="horz" wrap="square" lIns="0" tIns="5587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9"/>
              </a:spcBef>
            </a:pPr>
            <a:r>
              <a:rPr sz="2800" dirty="0">
                <a:solidFill>
                  <a:srgbClr val="0033CC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2800" dirty="0">
                <a:solidFill>
                  <a:srgbClr val="0033CC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87119" y="1777999"/>
            <a:ext cx="7976234" cy="962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9800"/>
              </a:lnSpc>
              <a:spcBef>
                <a:spcPts val="100"/>
              </a:spcBef>
            </a:pPr>
            <a:r>
              <a:rPr sz="2800" spc="-10" dirty="0">
                <a:solidFill>
                  <a:srgbClr val="0033CC"/>
                </a:solidFill>
                <a:latin typeface="Calibri"/>
                <a:cs typeface="Calibri"/>
              </a:rPr>
              <a:t>Регистрационные </a:t>
            </a:r>
            <a:r>
              <a:rPr sz="2800" spc="-20" dirty="0">
                <a:solidFill>
                  <a:srgbClr val="0033CC"/>
                </a:solidFill>
                <a:latin typeface="Calibri"/>
                <a:cs typeface="Calibri"/>
              </a:rPr>
              <a:t>поля </a:t>
            </a:r>
            <a:r>
              <a:rPr sz="2800" spc="-5" dirty="0">
                <a:solidFill>
                  <a:srgbClr val="0033CC"/>
                </a:solidFill>
                <a:latin typeface="Calibri"/>
                <a:cs typeface="Calibri"/>
              </a:rPr>
              <a:t>экзаменационной </a:t>
            </a:r>
            <a:r>
              <a:rPr sz="2800" spc="-10" dirty="0">
                <a:solidFill>
                  <a:srgbClr val="0033CC"/>
                </a:solidFill>
                <a:latin typeface="Calibri"/>
                <a:cs typeface="Calibri"/>
              </a:rPr>
              <a:t>работы  Организаторы проверяют </a:t>
            </a:r>
            <a:r>
              <a:rPr sz="2800" spc="-5" dirty="0">
                <a:solidFill>
                  <a:srgbClr val="0033CC"/>
                </a:solidFill>
                <a:latin typeface="Calibri"/>
                <a:cs typeface="Calibri"/>
              </a:rPr>
              <a:t>правильность</a:t>
            </a:r>
            <a:r>
              <a:rPr sz="2800" spc="229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33CC"/>
                </a:solidFill>
                <a:latin typeface="Calibri"/>
                <a:cs typeface="Calibri"/>
              </a:rPr>
              <a:t>заполнения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44219" y="3676650"/>
            <a:ext cx="15049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0033CC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87119" y="2716530"/>
            <a:ext cx="7976234" cy="1431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985">
              <a:lnSpc>
                <a:spcPct val="109800"/>
              </a:lnSpc>
              <a:spcBef>
                <a:spcPts val="100"/>
              </a:spcBef>
              <a:tabLst>
                <a:tab pos="3365500" algn="l"/>
                <a:tab pos="7046595" algn="l"/>
              </a:tabLst>
            </a:pPr>
            <a:r>
              <a:rPr sz="2800" spc="-10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2800" spc="-25" dirty="0">
                <a:solidFill>
                  <a:srgbClr val="0033CC"/>
                </a:solidFill>
                <a:latin typeface="Calibri"/>
                <a:cs typeface="Calibri"/>
              </a:rPr>
              <a:t>б</a:t>
            </a:r>
            <a:r>
              <a:rPr sz="2800" spc="-10" dirty="0">
                <a:solidFill>
                  <a:srgbClr val="0033CC"/>
                </a:solidFill>
                <a:latin typeface="Calibri"/>
                <a:cs typeface="Calibri"/>
              </a:rPr>
              <a:t>у</a:t>
            </a:r>
            <a:r>
              <a:rPr sz="2800" spc="-15" dirty="0">
                <a:solidFill>
                  <a:srgbClr val="0033CC"/>
                </a:solidFill>
                <a:latin typeface="Calibri"/>
                <a:cs typeface="Calibri"/>
              </a:rPr>
              <a:t>ч</a:t>
            </a:r>
            <a:r>
              <a:rPr sz="2800" spc="0" dirty="0">
                <a:solidFill>
                  <a:srgbClr val="0033CC"/>
                </a:solidFill>
                <a:latin typeface="Calibri"/>
                <a:cs typeface="Calibri"/>
              </a:rPr>
              <a:t>а</a:t>
            </a:r>
            <a:r>
              <a:rPr sz="2800" spc="-15" dirty="0">
                <a:solidFill>
                  <a:srgbClr val="0033CC"/>
                </a:solidFill>
                <a:latin typeface="Calibri"/>
                <a:cs typeface="Calibri"/>
              </a:rPr>
              <a:t>ю</a:t>
            </a:r>
            <a:r>
              <a:rPr sz="2800" spc="-5" dirty="0">
                <a:solidFill>
                  <a:srgbClr val="0033CC"/>
                </a:solidFill>
                <a:latin typeface="Calibri"/>
                <a:cs typeface="Calibri"/>
              </a:rPr>
              <a:t>щ</a:t>
            </a:r>
            <a:r>
              <a:rPr sz="2800" spc="0" dirty="0">
                <a:solidFill>
                  <a:srgbClr val="0033CC"/>
                </a:solidFill>
                <a:latin typeface="Calibri"/>
                <a:cs typeface="Calibri"/>
              </a:rPr>
              <a:t>и</a:t>
            </a:r>
            <a:r>
              <a:rPr sz="2800" spc="-5" dirty="0">
                <a:solidFill>
                  <a:srgbClr val="0033CC"/>
                </a:solidFill>
                <a:latin typeface="Calibri"/>
                <a:cs typeface="Calibri"/>
              </a:rPr>
              <a:t>м</a:t>
            </a:r>
            <a:r>
              <a:rPr sz="2800" dirty="0">
                <a:solidFill>
                  <a:srgbClr val="0033CC"/>
                </a:solidFill>
                <a:latin typeface="Calibri"/>
                <a:cs typeface="Calibri"/>
              </a:rPr>
              <a:t>и</a:t>
            </a:r>
            <a:r>
              <a:rPr sz="2800" spc="-10" dirty="0">
                <a:solidFill>
                  <a:srgbClr val="0033CC"/>
                </a:solidFill>
                <a:latin typeface="Calibri"/>
                <a:cs typeface="Calibri"/>
              </a:rPr>
              <a:t>с</a:t>
            </a:r>
            <a:r>
              <a:rPr sz="2800" dirty="0">
                <a:solidFill>
                  <a:srgbClr val="0033CC"/>
                </a:solidFill>
                <a:latin typeface="Calibri"/>
                <a:cs typeface="Calibri"/>
              </a:rPr>
              <a:t>я	</a:t>
            </a:r>
            <a:r>
              <a:rPr sz="2800" spc="-15" dirty="0">
                <a:solidFill>
                  <a:srgbClr val="0033CC"/>
                </a:solidFill>
                <a:latin typeface="Calibri"/>
                <a:cs typeface="Calibri"/>
              </a:rPr>
              <a:t>р</a:t>
            </a:r>
            <a:r>
              <a:rPr sz="2800" dirty="0">
                <a:solidFill>
                  <a:srgbClr val="0033CC"/>
                </a:solidFill>
                <a:latin typeface="Calibri"/>
                <a:cs typeface="Calibri"/>
              </a:rPr>
              <a:t>е</a:t>
            </a:r>
            <a:r>
              <a:rPr sz="2800" spc="-5" dirty="0">
                <a:solidFill>
                  <a:srgbClr val="0033CC"/>
                </a:solidFill>
                <a:latin typeface="Calibri"/>
                <a:cs typeface="Calibri"/>
              </a:rPr>
              <a:t>ги</a:t>
            </a:r>
            <a:r>
              <a:rPr sz="2800" dirty="0">
                <a:solidFill>
                  <a:srgbClr val="0033CC"/>
                </a:solidFill>
                <a:latin typeface="Calibri"/>
                <a:cs typeface="Calibri"/>
              </a:rPr>
              <a:t>с</a:t>
            </a:r>
            <a:r>
              <a:rPr sz="2800" spc="-5" dirty="0">
                <a:solidFill>
                  <a:srgbClr val="0033CC"/>
                </a:solidFill>
                <a:latin typeface="Calibri"/>
                <a:cs typeface="Calibri"/>
              </a:rPr>
              <a:t>т</a:t>
            </a:r>
            <a:r>
              <a:rPr sz="2800" spc="-15" dirty="0">
                <a:solidFill>
                  <a:srgbClr val="0033CC"/>
                </a:solidFill>
                <a:latin typeface="Calibri"/>
                <a:cs typeface="Calibri"/>
              </a:rPr>
              <a:t>р</a:t>
            </a:r>
            <a:r>
              <a:rPr sz="2800" spc="0" dirty="0">
                <a:solidFill>
                  <a:srgbClr val="0033CC"/>
                </a:solidFill>
                <a:latin typeface="Calibri"/>
                <a:cs typeface="Calibri"/>
              </a:rPr>
              <a:t>а</a:t>
            </a:r>
            <a:r>
              <a:rPr sz="2800" spc="-10" dirty="0">
                <a:solidFill>
                  <a:srgbClr val="0033CC"/>
                </a:solidFill>
                <a:latin typeface="Calibri"/>
                <a:cs typeface="Calibri"/>
              </a:rPr>
              <a:t>ц</a:t>
            </a:r>
            <a:r>
              <a:rPr sz="2800" spc="-5" dirty="0">
                <a:solidFill>
                  <a:srgbClr val="0033CC"/>
                </a:solidFill>
                <a:latin typeface="Calibri"/>
                <a:cs typeface="Calibri"/>
              </a:rPr>
              <a:t>и</a:t>
            </a:r>
            <a:r>
              <a:rPr sz="2800" spc="-10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2800" dirty="0">
                <a:solidFill>
                  <a:srgbClr val="0033CC"/>
                </a:solidFill>
                <a:latin typeface="Calibri"/>
                <a:cs typeface="Calibri"/>
              </a:rPr>
              <a:t>нных	</a:t>
            </a:r>
            <a:r>
              <a:rPr sz="2800" spc="-5" dirty="0">
                <a:solidFill>
                  <a:srgbClr val="0033CC"/>
                </a:solidFill>
                <a:latin typeface="Calibri"/>
                <a:cs typeface="Calibri"/>
              </a:rPr>
              <a:t>п</a:t>
            </a:r>
            <a:r>
              <a:rPr sz="2800" spc="-70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2800" spc="-5" dirty="0">
                <a:solidFill>
                  <a:srgbClr val="0033CC"/>
                </a:solidFill>
                <a:latin typeface="Calibri"/>
                <a:cs typeface="Calibri"/>
              </a:rPr>
              <a:t>ле</a:t>
            </a:r>
            <a:r>
              <a:rPr sz="2800" dirty="0">
                <a:solidFill>
                  <a:srgbClr val="0033CC"/>
                </a:solidFill>
                <a:latin typeface="Calibri"/>
                <a:cs typeface="Calibri"/>
              </a:rPr>
              <a:t>й  </a:t>
            </a:r>
            <a:r>
              <a:rPr sz="2800" spc="-5" dirty="0">
                <a:solidFill>
                  <a:srgbClr val="0033CC"/>
                </a:solidFill>
                <a:latin typeface="Calibri"/>
                <a:cs typeface="Calibri"/>
              </a:rPr>
              <a:t>экзаменационной </a:t>
            </a:r>
            <a:r>
              <a:rPr sz="2800" spc="-10" dirty="0">
                <a:solidFill>
                  <a:srgbClr val="0033CC"/>
                </a:solidFill>
                <a:latin typeface="Calibri"/>
                <a:cs typeface="Calibri"/>
              </a:rPr>
              <a:t>работы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2800" spc="-10" dirty="0">
                <a:solidFill>
                  <a:srgbClr val="0033CC"/>
                </a:solidFill>
                <a:latin typeface="Calibri"/>
                <a:cs typeface="Calibri"/>
              </a:rPr>
              <a:t>Организаторы </a:t>
            </a:r>
            <a:r>
              <a:rPr sz="2800" spc="-15" dirty="0">
                <a:solidFill>
                  <a:srgbClr val="0033CC"/>
                </a:solidFill>
                <a:latin typeface="Calibri"/>
                <a:cs typeface="Calibri"/>
              </a:rPr>
              <a:t>объявляют </a:t>
            </a:r>
            <a:r>
              <a:rPr sz="2800" spc="-5" dirty="0">
                <a:solidFill>
                  <a:srgbClr val="0033CC"/>
                </a:solidFill>
                <a:latin typeface="Calibri"/>
                <a:cs typeface="Calibri"/>
              </a:rPr>
              <a:t>начало экзамена</a:t>
            </a:r>
            <a:r>
              <a:rPr sz="2800" spc="400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33CC"/>
                </a:solidFill>
                <a:latin typeface="Calibri"/>
                <a:cs typeface="Calibri"/>
              </a:rPr>
              <a:t>и </a:t>
            </a:r>
            <a:r>
              <a:rPr sz="2800" spc="-10" dirty="0">
                <a:solidFill>
                  <a:srgbClr val="0033CC"/>
                </a:solidFill>
                <a:latin typeface="Calibri"/>
                <a:cs typeface="Calibri"/>
              </a:rPr>
              <a:t>время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87119" y="4123690"/>
            <a:ext cx="2900680" cy="962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9800"/>
              </a:lnSpc>
              <a:spcBef>
                <a:spcPts val="100"/>
              </a:spcBef>
              <a:tabLst>
                <a:tab pos="1003300" algn="l"/>
              </a:tabLst>
            </a:pPr>
            <a:r>
              <a:rPr sz="2800" spc="-15" dirty="0">
                <a:solidFill>
                  <a:srgbClr val="0033CC"/>
                </a:solidFill>
                <a:latin typeface="Calibri"/>
                <a:cs typeface="Calibri"/>
              </a:rPr>
              <a:t>его	</a:t>
            </a:r>
            <a:r>
              <a:rPr sz="2800" spc="-10" dirty="0">
                <a:solidFill>
                  <a:srgbClr val="0033CC"/>
                </a:solidFill>
                <a:latin typeface="Calibri"/>
                <a:cs typeface="Calibri"/>
              </a:rPr>
              <a:t>окончания,  </a:t>
            </a:r>
            <a:r>
              <a:rPr sz="2800" spc="-5" dirty="0">
                <a:solidFill>
                  <a:srgbClr val="0033CC"/>
                </a:solidFill>
                <a:latin typeface="Calibri"/>
                <a:cs typeface="Calibri"/>
              </a:rPr>
              <a:t>(и</a:t>
            </a:r>
            <a:r>
              <a:rPr sz="2800" dirty="0">
                <a:solidFill>
                  <a:srgbClr val="0033CC"/>
                </a:solidFill>
                <a:latin typeface="Calibri"/>
                <a:cs typeface="Calibri"/>
              </a:rPr>
              <a:t>н</a:t>
            </a:r>
            <a:r>
              <a:rPr sz="2800" spc="-10" dirty="0">
                <a:solidFill>
                  <a:srgbClr val="0033CC"/>
                </a:solidFill>
                <a:latin typeface="Calibri"/>
                <a:cs typeface="Calibri"/>
              </a:rPr>
              <a:t>ф</a:t>
            </a:r>
            <a:r>
              <a:rPr sz="2800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2800" spc="-15" dirty="0">
                <a:solidFill>
                  <a:srgbClr val="0033CC"/>
                </a:solidFill>
                <a:latin typeface="Calibri"/>
                <a:cs typeface="Calibri"/>
              </a:rPr>
              <a:t>р</a:t>
            </a:r>
            <a:r>
              <a:rPr sz="2800" dirty="0">
                <a:solidFill>
                  <a:srgbClr val="0033CC"/>
                </a:solidFill>
                <a:latin typeface="Calibri"/>
                <a:cs typeface="Calibri"/>
              </a:rPr>
              <a:t>м</a:t>
            </a:r>
            <a:r>
              <a:rPr sz="2800" spc="-5" dirty="0">
                <a:solidFill>
                  <a:srgbClr val="0033CC"/>
                </a:solidFill>
                <a:latin typeface="Calibri"/>
                <a:cs typeface="Calibri"/>
              </a:rPr>
              <a:t>а</a:t>
            </a:r>
            <a:r>
              <a:rPr sz="2800" spc="-10" dirty="0">
                <a:solidFill>
                  <a:srgbClr val="0033CC"/>
                </a:solidFill>
                <a:latin typeface="Calibri"/>
                <a:cs typeface="Calibri"/>
              </a:rPr>
              <a:t>ц</a:t>
            </a:r>
            <a:r>
              <a:rPr sz="2800" dirty="0">
                <a:solidFill>
                  <a:srgbClr val="0033CC"/>
                </a:solidFill>
                <a:latin typeface="Calibri"/>
                <a:cs typeface="Calibri"/>
              </a:rPr>
              <a:t>и</a:t>
            </a:r>
            <a:r>
              <a:rPr sz="2800" spc="-10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2800" dirty="0">
                <a:solidFill>
                  <a:srgbClr val="0033CC"/>
                </a:solidFill>
                <a:latin typeface="Calibri"/>
                <a:cs typeface="Calibri"/>
              </a:rPr>
              <a:t>нном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85832" y="4123690"/>
            <a:ext cx="3398520" cy="962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5455" marR="5080" indent="-453390">
              <a:lnSpc>
                <a:spcPct val="109800"/>
              </a:lnSpc>
              <a:spcBef>
                <a:spcPts val="100"/>
              </a:spcBef>
              <a:tabLst>
                <a:tab pos="2169160" algn="l"/>
                <a:tab pos="2456815" algn="l"/>
                <a:tab pos="3024505" algn="l"/>
              </a:tabLst>
            </a:pPr>
            <a:r>
              <a:rPr sz="2800" spc="-10" dirty="0">
                <a:solidFill>
                  <a:srgbClr val="0033CC"/>
                </a:solidFill>
                <a:latin typeface="Calibri"/>
                <a:cs typeface="Calibri"/>
              </a:rPr>
              <a:t>ф</a:t>
            </a:r>
            <a:r>
              <a:rPr sz="2800" spc="-5" dirty="0">
                <a:solidFill>
                  <a:srgbClr val="0033CC"/>
                </a:solidFill>
                <a:latin typeface="Calibri"/>
                <a:cs typeface="Calibri"/>
              </a:rPr>
              <a:t>и</a:t>
            </a:r>
            <a:r>
              <a:rPr sz="2800" spc="-40" dirty="0">
                <a:solidFill>
                  <a:srgbClr val="0033CC"/>
                </a:solidFill>
                <a:latin typeface="Calibri"/>
                <a:cs typeface="Calibri"/>
              </a:rPr>
              <a:t>к</a:t>
            </a:r>
            <a:r>
              <a:rPr sz="2800" dirty="0">
                <a:solidFill>
                  <a:srgbClr val="0033CC"/>
                </a:solidFill>
                <a:latin typeface="Calibri"/>
                <a:cs typeface="Calibri"/>
              </a:rPr>
              <a:t>с</a:t>
            </a:r>
            <a:r>
              <a:rPr sz="2800" spc="-5" dirty="0">
                <a:solidFill>
                  <a:srgbClr val="0033CC"/>
                </a:solidFill>
                <a:latin typeface="Calibri"/>
                <a:cs typeface="Calibri"/>
              </a:rPr>
              <a:t>и</a:t>
            </a:r>
            <a:r>
              <a:rPr sz="2800" spc="-35" dirty="0">
                <a:solidFill>
                  <a:srgbClr val="0033CC"/>
                </a:solidFill>
                <a:latin typeface="Calibri"/>
                <a:cs typeface="Calibri"/>
              </a:rPr>
              <a:t>р</a:t>
            </a:r>
            <a:r>
              <a:rPr sz="2800" spc="-10" dirty="0">
                <a:solidFill>
                  <a:srgbClr val="0033CC"/>
                </a:solidFill>
                <a:latin typeface="Calibri"/>
                <a:cs typeface="Calibri"/>
              </a:rPr>
              <a:t>у</a:t>
            </a:r>
            <a:r>
              <a:rPr sz="2800" spc="-30" dirty="0">
                <a:solidFill>
                  <a:srgbClr val="0033CC"/>
                </a:solidFill>
                <a:latin typeface="Calibri"/>
                <a:cs typeface="Calibri"/>
              </a:rPr>
              <a:t>ю</a:t>
            </a:r>
            <a:r>
              <a:rPr sz="2800" dirty="0">
                <a:solidFill>
                  <a:srgbClr val="0033CC"/>
                </a:solidFill>
                <a:latin typeface="Calibri"/>
                <a:cs typeface="Calibri"/>
              </a:rPr>
              <a:t>т	</a:t>
            </a:r>
            <a:r>
              <a:rPr sz="2800" spc="-5" dirty="0">
                <a:solidFill>
                  <a:srgbClr val="0033CC"/>
                </a:solidFill>
                <a:latin typeface="Calibri"/>
                <a:cs typeface="Calibri"/>
              </a:rPr>
              <a:t>и</a:t>
            </a:r>
            <a:r>
              <a:rPr sz="2800" dirty="0">
                <a:solidFill>
                  <a:srgbClr val="0033CC"/>
                </a:solidFill>
                <a:latin typeface="Calibri"/>
                <a:cs typeface="Calibri"/>
              </a:rPr>
              <a:t>х	на  </a:t>
            </a:r>
            <a:r>
              <a:rPr sz="2800" spc="-15" dirty="0">
                <a:solidFill>
                  <a:srgbClr val="0033CC"/>
                </a:solidFill>
                <a:latin typeface="Calibri"/>
                <a:cs typeface="Calibri"/>
              </a:rPr>
              <a:t>стенде),		</a:t>
            </a:r>
            <a:r>
              <a:rPr sz="2800" spc="-5" dirty="0">
                <a:solidFill>
                  <a:srgbClr val="0033CC"/>
                </a:solidFill>
                <a:latin typeface="Calibri"/>
                <a:cs typeface="Calibri"/>
              </a:rPr>
              <a:t>после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167205" y="4123690"/>
            <a:ext cx="894715" cy="962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1775" marR="5080" indent="-219710">
              <a:lnSpc>
                <a:spcPct val="109800"/>
              </a:lnSpc>
              <a:spcBef>
                <a:spcPts val="100"/>
              </a:spcBef>
            </a:pPr>
            <a:r>
              <a:rPr sz="2800" spc="-35" dirty="0">
                <a:solidFill>
                  <a:srgbClr val="0033CC"/>
                </a:solidFill>
                <a:latin typeface="Calibri"/>
                <a:cs typeface="Calibri"/>
              </a:rPr>
              <a:t>д</a:t>
            </a:r>
            <a:r>
              <a:rPr sz="2800" spc="-10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2800" dirty="0">
                <a:solidFill>
                  <a:srgbClr val="0033CC"/>
                </a:solidFill>
                <a:latin typeface="Calibri"/>
                <a:cs typeface="Calibri"/>
              </a:rPr>
              <a:t>с</a:t>
            </a:r>
            <a:r>
              <a:rPr sz="2800" spc="-40" dirty="0">
                <a:solidFill>
                  <a:srgbClr val="0033CC"/>
                </a:solidFill>
                <a:latin typeface="Calibri"/>
                <a:cs typeface="Calibri"/>
              </a:rPr>
              <a:t>к</a:t>
            </a:r>
            <a:r>
              <a:rPr sz="2800" dirty="0">
                <a:solidFill>
                  <a:srgbClr val="0033CC"/>
                </a:solidFill>
                <a:latin typeface="Calibri"/>
                <a:cs typeface="Calibri"/>
              </a:rPr>
              <a:t>е  </a:t>
            </a:r>
            <a:r>
              <a:rPr sz="2800" spc="-5" dirty="0">
                <a:solidFill>
                  <a:srgbClr val="0033CC"/>
                </a:solidFill>
                <a:latin typeface="Calibri"/>
                <a:cs typeface="Calibri"/>
              </a:rPr>
              <a:t>че</a:t>
            </a:r>
            <a:r>
              <a:rPr sz="2800" spc="-30" dirty="0">
                <a:solidFill>
                  <a:srgbClr val="0033CC"/>
                </a:solidFill>
                <a:latin typeface="Calibri"/>
                <a:cs typeface="Calibri"/>
              </a:rPr>
              <a:t>г</a:t>
            </a:r>
            <a:r>
              <a:rPr sz="2800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079443" y="5102859"/>
            <a:ext cx="198310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5" dirty="0">
                <a:solidFill>
                  <a:srgbClr val="0033CC"/>
                </a:solidFill>
                <a:latin typeface="Calibri"/>
                <a:cs typeface="Calibri"/>
              </a:rPr>
              <a:t>выполнению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87119" y="5059679"/>
            <a:ext cx="5353685" cy="965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100"/>
              </a:lnSpc>
              <a:spcBef>
                <a:spcPts val="100"/>
              </a:spcBef>
              <a:tabLst>
                <a:tab pos="2755900" algn="l"/>
                <a:tab pos="5175250" algn="l"/>
              </a:tabLst>
            </a:pPr>
            <a:r>
              <a:rPr sz="2800" spc="-10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2800" spc="-25" dirty="0">
                <a:solidFill>
                  <a:srgbClr val="0033CC"/>
                </a:solidFill>
                <a:latin typeface="Calibri"/>
                <a:cs typeface="Calibri"/>
              </a:rPr>
              <a:t>б</a:t>
            </a:r>
            <a:r>
              <a:rPr sz="2800" spc="-10" dirty="0">
                <a:solidFill>
                  <a:srgbClr val="0033CC"/>
                </a:solidFill>
                <a:latin typeface="Calibri"/>
                <a:cs typeface="Calibri"/>
              </a:rPr>
              <a:t>у</a:t>
            </a:r>
            <a:r>
              <a:rPr sz="2800" spc="-15" dirty="0">
                <a:solidFill>
                  <a:srgbClr val="0033CC"/>
                </a:solidFill>
                <a:latin typeface="Calibri"/>
                <a:cs typeface="Calibri"/>
              </a:rPr>
              <a:t>ч</a:t>
            </a:r>
            <a:r>
              <a:rPr sz="2800" spc="0" dirty="0">
                <a:solidFill>
                  <a:srgbClr val="0033CC"/>
                </a:solidFill>
                <a:latin typeface="Calibri"/>
                <a:cs typeface="Calibri"/>
              </a:rPr>
              <a:t>а</a:t>
            </a:r>
            <a:r>
              <a:rPr sz="2800" spc="-15" dirty="0">
                <a:solidFill>
                  <a:srgbClr val="0033CC"/>
                </a:solidFill>
                <a:latin typeface="Calibri"/>
                <a:cs typeface="Calibri"/>
              </a:rPr>
              <a:t>ю</a:t>
            </a:r>
            <a:r>
              <a:rPr sz="2800" spc="-5" dirty="0">
                <a:solidFill>
                  <a:srgbClr val="0033CC"/>
                </a:solidFill>
                <a:latin typeface="Calibri"/>
                <a:cs typeface="Calibri"/>
              </a:rPr>
              <a:t>щ</a:t>
            </a:r>
            <a:r>
              <a:rPr sz="2800" spc="0" dirty="0">
                <a:solidFill>
                  <a:srgbClr val="0033CC"/>
                </a:solidFill>
                <a:latin typeface="Calibri"/>
                <a:cs typeface="Calibri"/>
              </a:rPr>
              <a:t>и</a:t>
            </a:r>
            <a:r>
              <a:rPr sz="2800" spc="-5" dirty="0">
                <a:solidFill>
                  <a:srgbClr val="0033CC"/>
                </a:solidFill>
                <a:latin typeface="Calibri"/>
                <a:cs typeface="Calibri"/>
              </a:rPr>
              <a:t>е</a:t>
            </a:r>
            <a:r>
              <a:rPr sz="2800" dirty="0">
                <a:solidFill>
                  <a:srgbClr val="0033CC"/>
                </a:solidFill>
                <a:latin typeface="Calibri"/>
                <a:cs typeface="Calibri"/>
              </a:rPr>
              <a:t>ся	</a:t>
            </a:r>
            <a:r>
              <a:rPr sz="2800" spc="-10" dirty="0">
                <a:solidFill>
                  <a:srgbClr val="0033CC"/>
                </a:solidFill>
                <a:latin typeface="Calibri"/>
                <a:cs typeface="Calibri"/>
              </a:rPr>
              <a:t>п</a:t>
            </a:r>
            <a:r>
              <a:rPr sz="2800" spc="-15" dirty="0">
                <a:solidFill>
                  <a:srgbClr val="0033CC"/>
                </a:solidFill>
                <a:latin typeface="Calibri"/>
                <a:cs typeface="Calibri"/>
              </a:rPr>
              <a:t>р</a:t>
            </a:r>
            <a:r>
              <a:rPr sz="2800" spc="-5" dirty="0">
                <a:solidFill>
                  <a:srgbClr val="0033CC"/>
                </a:solidFill>
                <a:latin typeface="Calibri"/>
                <a:cs typeface="Calibri"/>
              </a:rPr>
              <a:t>и</a:t>
            </a:r>
            <a:r>
              <a:rPr sz="2800" dirty="0">
                <a:solidFill>
                  <a:srgbClr val="0033CC"/>
                </a:solidFill>
                <a:latin typeface="Calibri"/>
                <a:cs typeface="Calibri"/>
              </a:rPr>
              <a:t>с</a:t>
            </a:r>
            <a:r>
              <a:rPr sz="2800" spc="-5" dirty="0">
                <a:solidFill>
                  <a:srgbClr val="0033CC"/>
                </a:solidFill>
                <a:latin typeface="Calibri"/>
                <a:cs typeface="Calibri"/>
              </a:rPr>
              <a:t>т</a:t>
            </a:r>
            <a:r>
              <a:rPr sz="2800" spc="-10" dirty="0">
                <a:solidFill>
                  <a:srgbClr val="0033CC"/>
                </a:solidFill>
                <a:latin typeface="Calibri"/>
                <a:cs typeface="Calibri"/>
              </a:rPr>
              <a:t>у</a:t>
            </a:r>
            <a:r>
              <a:rPr sz="2800" spc="-5" dirty="0">
                <a:solidFill>
                  <a:srgbClr val="0033CC"/>
                </a:solidFill>
                <a:latin typeface="Calibri"/>
                <a:cs typeface="Calibri"/>
              </a:rPr>
              <a:t>па</a:t>
            </a:r>
            <a:r>
              <a:rPr sz="2800" spc="-30" dirty="0">
                <a:solidFill>
                  <a:srgbClr val="0033CC"/>
                </a:solidFill>
                <a:latin typeface="Calibri"/>
                <a:cs typeface="Calibri"/>
              </a:rPr>
              <a:t>ю</a:t>
            </a:r>
            <a:r>
              <a:rPr sz="2800" dirty="0">
                <a:solidFill>
                  <a:srgbClr val="0033CC"/>
                </a:solidFill>
                <a:latin typeface="Calibri"/>
                <a:cs typeface="Calibri"/>
              </a:rPr>
              <a:t>т	к  </a:t>
            </a:r>
            <a:r>
              <a:rPr sz="2800" spc="-5" dirty="0">
                <a:solidFill>
                  <a:srgbClr val="0033CC"/>
                </a:solidFill>
                <a:latin typeface="Calibri"/>
                <a:cs typeface="Calibri"/>
              </a:rPr>
              <a:t>экзаменационной </a:t>
            </a:r>
            <a:r>
              <a:rPr sz="2800" spc="-10" dirty="0">
                <a:solidFill>
                  <a:srgbClr val="0033CC"/>
                </a:solidFill>
                <a:latin typeface="Calibri"/>
                <a:cs typeface="Calibri"/>
              </a:rPr>
              <a:t>работы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3180" y="0"/>
            <a:ext cx="910082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666750" cy="685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600200" y="72390"/>
            <a:ext cx="50095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10" dirty="0">
                <a:latin typeface="Calibri"/>
                <a:cs typeface="Calibri"/>
              </a:rPr>
              <a:t>Порядок </a:t>
            </a:r>
            <a:r>
              <a:rPr b="0" spc="-15" dirty="0">
                <a:latin typeface="Calibri"/>
                <a:cs typeface="Calibri"/>
              </a:rPr>
              <a:t>проведения</a:t>
            </a:r>
            <a:r>
              <a:rPr b="0" spc="-8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ГИА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78180" y="546100"/>
            <a:ext cx="7948930" cy="291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560"/>
              </a:lnSpc>
              <a:spcBef>
                <a:spcPts val="100"/>
              </a:spcBef>
            </a:pPr>
            <a:r>
              <a:rPr sz="3200" b="1" dirty="0">
                <a:solidFill>
                  <a:srgbClr val="243F60"/>
                </a:solidFill>
                <a:latin typeface="Calibri"/>
                <a:cs typeface="Calibri"/>
              </a:rPr>
              <a:t>Во </a:t>
            </a:r>
            <a:r>
              <a:rPr sz="3200" b="1" spc="-10" dirty="0">
                <a:solidFill>
                  <a:srgbClr val="243F60"/>
                </a:solidFill>
                <a:latin typeface="Calibri"/>
                <a:cs typeface="Calibri"/>
              </a:rPr>
              <a:t>время </a:t>
            </a:r>
            <a:r>
              <a:rPr sz="3200" b="1" spc="-5" dirty="0">
                <a:solidFill>
                  <a:srgbClr val="243F60"/>
                </a:solidFill>
                <a:latin typeface="Calibri"/>
                <a:cs typeface="Calibri"/>
              </a:rPr>
              <a:t>экзамена </a:t>
            </a:r>
            <a:r>
              <a:rPr sz="3200" b="1" dirty="0">
                <a:solidFill>
                  <a:srgbClr val="243F60"/>
                </a:solidFill>
                <a:latin typeface="Calibri"/>
                <a:cs typeface="Calibri"/>
              </a:rPr>
              <a:t>на </a:t>
            </a:r>
            <a:r>
              <a:rPr sz="3200" b="1" spc="-10" dirty="0">
                <a:solidFill>
                  <a:srgbClr val="243F60"/>
                </a:solidFill>
                <a:latin typeface="Calibri"/>
                <a:cs typeface="Calibri"/>
              </a:rPr>
              <a:t>рабочем</a:t>
            </a:r>
            <a:r>
              <a:rPr sz="3200" b="1" spc="-20" dirty="0">
                <a:solidFill>
                  <a:srgbClr val="243F60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243F60"/>
                </a:solidFill>
                <a:latin typeface="Calibri"/>
                <a:cs typeface="Calibri"/>
              </a:rPr>
              <a:t>столе</a:t>
            </a:r>
            <a:endParaRPr sz="3200">
              <a:latin typeface="Calibri"/>
              <a:cs typeface="Calibri"/>
            </a:endParaRPr>
          </a:p>
          <a:p>
            <a:pPr marL="54610">
              <a:lnSpc>
                <a:spcPts val="1770"/>
              </a:lnSpc>
            </a:pPr>
            <a:r>
              <a:rPr sz="1800" b="1" spc="-10" dirty="0">
                <a:solidFill>
                  <a:srgbClr val="0033CC"/>
                </a:solidFill>
                <a:latin typeface="Calibri"/>
                <a:cs typeface="Calibri"/>
              </a:rPr>
              <a:t>обучающегося, </a:t>
            </a:r>
            <a:r>
              <a:rPr sz="1800" b="1" spc="-5" dirty="0">
                <a:solidFill>
                  <a:srgbClr val="0033CC"/>
                </a:solidFill>
                <a:latin typeface="Calibri"/>
                <a:cs typeface="Calibri"/>
              </a:rPr>
              <a:t>помимо экзаменационных материалов,</a:t>
            </a:r>
            <a:r>
              <a:rPr sz="1800" b="1" spc="15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33CC"/>
                </a:solidFill>
                <a:latin typeface="Calibri"/>
                <a:cs typeface="Calibri"/>
              </a:rPr>
              <a:t>находятся:</a:t>
            </a:r>
            <a:endParaRPr sz="1800">
              <a:latin typeface="Calibri"/>
              <a:cs typeface="Calibri"/>
            </a:endParaRPr>
          </a:p>
          <a:p>
            <a:pPr marL="54610">
              <a:lnSpc>
                <a:spcPts val="1939"/>
              </a:lnSpc>
            </a:pPr>
            <a:r>
              <a:rPr sz="1800" b="1" spc="-5" dirty="0">
                <a:solidFill>
                  <a:srgbClr val="0033CC"/>
                </a:solidFill>
                <a:latin typeface="Calibri"/>
                <a:cs typeface="Calibri"/>
              </a:rPr>
              <a:t>а)</a:t>
            </a:r>
            <a:r>
              <a:rPr sz="1800" b="1" spc="-10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0033CC"/>
                </a:solidFill>
                <a:latin typeface="Calibri"/>
                <a:cs typeface="Calibri"/>
              </a:rPr>
              <a:t>ручка;</a:t>
            </a:r>
            <a:endParaRPr sz="1800">
              <a:latin typeface="Calibri"/>
              <a:cs typeface="Calibri"/>
            </a:endParaRPr>
          </a:p>
          <a:p>
            <a:pPr marL="54610" marR="3827145">
              <a:lnSpc>
                <a:spcPts val="1939"/>
              </a:lnSpc>
              <a:spcBef>
                <a:spcPts val="135"/>
              </a:spcBef>
            </a:pPr>
            <a:r>
              <a:rPr sz="1800" b="1" spc="-5" dirty="0">
                <a:solidFill>
                  <a:srgbClr val="0033CC"/>
                </a:solidFill>
                <a:latin typeface="Calibri"/>
                <a:cs typeface="Calibri"/>
              </a:rPr>
              <a:t>б) </a:t>
            </a:r>
            <a:r>
              <a:rPr sz="1800" b="1" spc="-20" dirty="0">
                <a:solidFill>
                  <a:srgbClr val="0033CC"/>
                </a:solidFill>
                <a:latin typeface="Calibri"/>
                <a:cs typeface="Calibri"/>
              </a:rPr>
              <a:t>документ, </a:t>
            </a:r>
            <a:r>
              <a:rPr sz="1800" b="1" spc="-15" dirty="0">
                <a:solidFill>
                  <a:srgbClr val="0033CC"/>
                </a:solidFill>
                <a:latin typeface="Calibri"/>
                <a:cs typeface="Calibri"/>
              </a:rPr>
              <a:t>удостоверяющий </a:t>
            </a:r>
            <a:r>
              <a:rPr sz="1800" b="1" spc="-5" dirty="0">
                <a:solidFill>
                  <a:srgbClr val="0033CC"/>
                </a:solidFill>
                <a:latin typeface="Calibri"/>
                <a:cs typeface="Calibri"/>
              </a:rPr>
              <a:t>личность;  в) </a:t>
            </a:r>
            <a:r>
              <a:rPr sz="1800" b="1" spc="-15" dirty="0">
                <a:solidFill>
                  <a:srgbClr val="0033CC"/>
                </a:solidFill>
                <a:latin typeface="Calibri"/>
                <a:cs typeface="Calibri"/>
              </a:rPr>
              <a:t>средства </a:t>
            </a:r>
            <a:r>
              <a:rPr sz="1800" b="1" spc="-5" dirty="0">
                <a:solidFill>
                  <a:srgbClr val="0033CC"/>
                </a:solidFill>
                <a:latin typeface="Calibri"/>
                <a:cs typeface="Calibri"/>
              </a:rPr>
              <a:t>обучения </a:t>
            </a:r>
            <a:r>
              <a:rPr sz="1800" b="1" dirty="0">
                <a:solidFill>
                  <a:srgbClr val="0033CC"/>
                </a:solidFill>
                <a:latin typeface="Calibri"/>
                <a:cs typeface="Calibri"/>
              </a:rPr>
              <a:t>и </a:t>
            </a:r>
            <a:r>
              <a:rPr sz="1800" b="1" spc="-5" dirty="0">
                <a:solidFill>
                  <a:srgbClr val="0033CC"/>
                </a:solidFill>
                <a:latin typeface="Calibri"/>
                <a:cs typeface="Calibri"/>
              </a:rPr>
              <a:t>воспитания</a:t>
            </a:r>
            <a:endParaRPr sz="1800">
              <a:latin typeface="Calibri"/>
              <a:cs typeface="Calibri"/>
            </a:endParaRPr>
          </a:p>
          <a:p>
            <a:pPr marL="54610">
              <a:lnSpc>
                <a:spcPts val="1810"/>
              </a:lnSpc>
            </a:pPr>
            <a:r>
              <a:rPr sz="1800" b="1" spc="-5" dirty="0">
                <a:solidFill>
                  <a:srgbClr val="0033CC"/>
                </a:solidFill>
                <a:latin typeface="Calibri"/>
                <a:cs typeface="Calibri"/>
              </a:rPr>
              <a:t>r) </a:t>
            </a:r>
            <a:r>
              <a:rPr sz="1800" b="1" spc="-10" dirty="0">
                <a:solidFill>
                  <a:srgbClr val="0033CC"/>
                </a:solidFill>
                <a:latin typeface="Calibri"/>
                <a:cs typeface="Calibri"/>
              </a:rPr>
              <a:t>лекарства </a:t>
            </a:r>
            <a:r>
              <a:rPr sz="1800" b="1" dirty="0">
                <a:solidFill>
                  <a:srgbClr val="0033CC"/>
                </a:solidFill>
                <a:latin typeface="Calibri"/>
                <a:cs typeface="Calibri"/>
              </a:rPr>
              <a:t>и </a:t>
            </a:r>
            <a:r>
              <a:rPr sz="1800" b="1" spc="-5" dirty="0">
                <a:solidFill>
                  <a:srgbClr val="0033CC"/>
                </a:solidFill>
                <a:latin typeface="Calibri"/>
                <a:cs typeface="Calibri"/>
              </a:rPr>
              <a:t>питание (при</a:t>
            </a:r>
            <a:r>
              <a:rPr sz="1800" b="1" spc="15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33CC"/>
                </a:solidFill>
                <a:latin typeface="Calibri"/>
                <a:cs typeface="Calibri"/>
              </a:rPr>
              <a:t>необходимости);</a:t>
            </a:r>
            <a:endParaRPr sz="1800">
              <a:latin typeface="Calibri"/>
              <a:cs typeface="Calibri"/>
            </a:endParaRPr>
          </a:p>
          <a:p>
            <a:pPr marL="54610" marR="5080">
              <a:lnSpc>
                <a:spcPts val="1939"/>
              </a:lnSpc>
              <a:spcBef>
                <a:spcPts val="140"/>
              </a:spcBef>
            </a:pPr>
            <a:r>
              <a:rPr sz="1800" b="1" spc="-5" dirty="0">
                <a:solidFill>
                  <a:srgbClr val="0033CC"/>
                </a:solidFill>
                <a:latin typeface="Calibri"/>
                <a:cs typeface="Calibri"/>
              </a:rPr>
              <a:t>Иные вещи </a:t>
            </a:r>
            <a:r>
              <a:rPr sz="1800" b="1" spc="-10" dirty="0">
                <a:solidFill>
                  <a:srgbClr val="0033CC"/>
                </a:solidFill>
                <a:latin typeface="Calibri"/>
                <a:cs typeface="Calibri"/>
              </a:rPr>
              <a:t>обучающиеся оставляют </a:t>
            </a:r>
            <a:r>
              <a:rPr sz="1800" b="1" dirty="0">
                <a:solidFill>
                  <a:srgbClr val="0033CC"/>
                </a:solidFill>
                <a:latin typeface="Calibri"/>
                <a:cs typeface="Calibri"/>
              </a:rPr>
              <a:t>в </a:t>
            </a:r>
            <a:r>
              <a:rPr sz="1800" b="1" spc="-5" dirty="0">
                <a:solidFill>
                  <a:srgbClr val="0033CC"/>
                </a:solidFill>
                <a:latin typeface="Calibri"/>
                <a:cs typeface="Calibri"/>
              </a:rPr>
              <a:t>специально </a:t>
            </a:r>
            <a:r>
              <a:rPr sz="1800" b="1" spc="-10" dirty="0">
                <a:solidFill>
                  <a:srgbClr val="0033CC"/>
                </a:solidFill>
                <a:latin typeface="Calibri"/>
                <a:cs typeface="Calibri"/>
              </a:rPr>
              <a:t>выделенной </a:t>
            </a:r>
            <a:r>
              <a:rPr sz="1800" b="1" spc="-20" dirty="0">
                <a:solidFill>
                  <a:srgbClr val="0033CC"/>
                </a:solidFill>
                <a:latin typeface="Calibri"/>
                <a:cs typeface="Calibri"/>
              </a:rPr>
              <a:t>аудитории </a:t>
            </a:r>
            <a:r>
              <a:rPr sz="1800" b="1" spc="-5" dirty="0">
                <a:solidFill>
                  <a:srgbClr val="0033CC"/>
                </a:solidFill>
                <a:latin typeface="Calibri"/>
                <a:cs typeface="Calibri"/>
              </a:rPr>
              <a:t>для  личных вещей </a:t>
            </a:r>
            <a:r>
              <a:rPr sz="1800" b="1" spc="-10" dirty="0">
                <a:solidFill>
                  <a:srgbClr val="0033CC"/>
                </a:solidFill>
                <a:latin typeface="Calibri"/>
                <a:cs typeface="Calibri"/>
              </a:rPr>
              <a:t>обучающихся</a:t>
            </a:r>
            <a:endParaRPr sz="1800">
              <a:latin typeface="Calibri"/>
              <a:cs typeface="Calibri"/>
            </a:endParaRPr>
          </a:p>
          <a:p>
            <a:pPr marL="78740">
              <a:lnSpc>
                <a:spcPts val="2900"/>
              </a:lnSpc>
            </a:pPr>
            <a:r>
              <a:rPr sz="3200" b="1" dirty="0">
                <a:solidFill>
                  <a:srgbClr val="243F60"/>
                </a:solidFill>
                <a:latin typeface="Calibri"/>
                <a:cs typeface="Calibri"/>
              </a:rPr>
              <a:t>Во </a:t>
            </a:r>
            <a:r>
              <a:rPr sz="3200" b="1" spc="-10" dirty="0">
                <a:solidFill>
                  <a:srgbClr val="243F60"/>
                </a:solidFill>
                <a:latin typeface="Calibri"/>
                <a:cs typeface="Calibri"/>
              </a:rPr>
              <a:t>время </a:t>
            </a:r>
            <a:r>
              <a:rPr sz="3200" b="1" spc="-5" dirty="0">
                <a:solidFill>
                  <a:srgbClr val="243F60"/>
                </a:solidFill>
                <a:latin typeface="Calibri"/>
                <a:cs typeface="Calibri"/>
              </a:rPr>
              <a:t>экзамена</a:t>
            </a:r>
            <a:endParaRPr sz="3200">
              <a:latin typeface="Calibri"/>
              <a:cs typeface="Calibri"/>
            </a:endParaRPr>
          </a:p>
          <a:p>
            <a:pPr marL="54610">
              <a:lnSpc>
                <a:spcPct val="100000"/>
              </a:lnSpc>
              <a:spcBef>
                <a:spcPts val="700"/>
              </a:spcBef>
            </a:pPr>
            <a:r>
              <a:rPr sz="1700" b="1" spc="-10" dirty="0">
                <a:solidFill>
                  <a:srgbClr val="FF0000"/>
                </a:solidFill>
                <a:latin typeface="Calibri"/>
                <a:cs typeface="Calibri"/>
              </a:rPr>
              <a:t>Запрещается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20090" y="3401059"/>
            <a:ext cx="101600" cy="519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45"/>
              </a:lnSpc>
              <a:spcBef>
                <a:spcPts val="100"/>
              </a:spcBef>
            </a:pPr>
            <a:r>
              <a:rPr sz="1700" dirty="0">
                <a:solidFill>
                  <a:srgbClr val="0033CC"/>
                </a:solidFill>
                <a:latin typeface="Arial"/>
                <a:cs typeface="Arial"/>
              </a:rPr>
              <a:t>•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ts val="1945"/>
              </a:lnSpc>
            </a:pPr>
            <a:r>
              <a:rPr sz="1700" dirty="0">
                <a:solidFill>
                  <a:srgbClr val="0033CC"/>
                </a:solidFill>
                <a:latin typeface="Arial"/>
                <a:cs typeface="Arial"/>
              </a:rPr>
              <a:t>•</a:t>
            </a:r>
            <a:endParaRPr sz="17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62989" y="3412490"/>
            <a:ext cx="3672204" cy="519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45"/>
              </a:lnSpc>
              <a:spcBef>
                <a:spcPts val="100"/>
              </a:spcBef>
            </a:pP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общаться </a:t>
            </a:r>
            <a:r>
              <a:rPr sz="1700" b="1" spc="-10" dirty="0">
                <a:solidFill>
                  <a:srgbClr val="0033CC"/>
                </a:solidFill>
                <a:latin typeface="Calibri"/>
                <a:cs typeface="Calibri"/>
              </a:rPr>
              <a:t>друг 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с</a:t>
            </a:r>
            <a:r>
              <a:rPr sz="1700" b="1" spc="-10" dirty="0">
                <a:solidFill>
                  <a:srgbClr val="0033CC"/>
                </a:solidFill>
                <a:latin typeface="Calibri"/>
                <a:cs typeface="Calibri"/>
              </a:rPr>
              <a:t> другом,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ts val="1945"/>
              </a:lnSpc>
            </a:pP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свободно </a:t>
            </a:r>
            <a:r>
              <a:rPr sz="1700" b="1" spc="-10" dirty="0">
                <a:solidFill>
                  <a:srgbClr val="0033CC"/>
                </a:solidFill>
                <a:latin typeface="Calibri"/>
                <a:cs typeface="Calibri"/>
              </a:rPr>
              <a:t>перемещаться 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по</a:t>
            </a:r>
            <a:r>
              <a:rPr sz="1700" b="1" spc="-10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1700" b="1" spc="-20" dirty="0">
                <a:solidFill>
                  <a:srgbClr val="0033CC"/>
                </a:solidFill>
                <a:latin typeface="Calibri"/>
                <a:cs typeface="Calibri"/>
              </a:rPr>
              <a:t>аудитории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8350" y="3882390"/>
            <a:ext cx="3767454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solidFill>
                  <a:srgbClr val="FF0000"/>
                </a:solidFill>
                <a:latin typeface="Calibri"/>
                <a:cs typeface="Calibri"/>
              </a:rPr>
              <a:t>Во </a:t>
            </a:r>
            <a:r>
              <a:rPr sz="1700" b="1" spc="-10" dirty="0">
                <a:solidFill>
                  <a:srgbClr val="FF0000"/>
                </a:solidFill>
                <a:latin typeface="Calibri"/>
                <a:cs typeface="Calibri"/>
              </a:rPr>
              <a:t>время </a:t>
            </a:r>
            <a:r>
              <a:rPr sz="1700" b="1" spc="-5" dirty="0">
                <a:solidFill>
                  <a:srgbClr val="FF0000"/>
                </a:solidFill>
                <a:latin typeface="Calibri"/>
                <a:cs typeface="Calibri"/>
              </a:rPr>
              <a:t>экзамена </a:t>
            </a:r>
            <a:r>
              <a:rPr sz="1700" b="1" spc="-10" dirty="0">
                <a:solidFill>
                  <a:srgbClr val="FF0000"/>
                </a:solidFill>
                <a:latin typeface="Calibri"/>
                <a:cs typeface="Calibri"/>
              </a:rPr>
              <a:t>обучающиеся </a:t>
            </a:r>
            <a:r>
              <a:rPr sz="1700" b="1" spc="-5" dirty="0">
                <a:solidFill>
                  <a:srgbClr val="FF0000"/>
                </a:solidFill>
                <a:latin typeface="Calibri"/>
                <a:cs typeface="Calibri"/>
              </a:rPr>
              <a:t>могут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62989" y="4117340"/>
            <a:ext cx="7514590" cy="466090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12700" marR="5080">
              <a:lnSpc>
                <a:spcPct val="70100"/>
              </a:lnSpc>
              <a:spcBef>
                <a:spcPts val="710"/>
              </a:spcBef>
            </a:pPr>
            <a:r>
              <a:rPr sz="1700" b="1" spc="-10" dirty="0">
                <a:solidFill>
                  <a:srgbClr val="0033CC"/>
                </a:solidFill>
                <a:latin typeface="Calibri"/>
                <a:cs typeface="Calibri"/>
              </a:rPr>
              <a:t>выходить 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из </a:t>
            </a:r>
            <a:r>
              <a:rPr sz="1700" b="1" spc="-20" dirty="0">
                <a:solidFill>
                  <a:srgbClr val="0033CC"/>
                </a:solidFill>
                <a:latin typeface="Calibri"/>
                <a:cs typeface="Calibri"/>
              </a:rPr>
              <a:t>аудитории 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и </a:t>
            </a:r>
            <a:r>
              <a:rPr sz="1700" b="1" spc="-10" dirty="0">
                <a:solidFill>
                  <a:srgbClr val="0033CC"/>
                </a:solidFill>
                <a:latin typeface="Calibri"/>
                <a:cs typeface="Calibri"/>
              </a:rPr>
              <a:t>перемещаться 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по ППЭ 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в </a:t>
            </a:r>
            <a:r>
              <a:rPr sz="1700" b="1" spc="-10" dirty="0">
                <a:solidFill>
                  <a:srgbClr val="0033CC"/>
                </a:solidFill>
                <a:latin typeface="Calibri"/>
                <a:cs typeface="Calibri"/>
              </a:rPr>
              <a:t>сопровождении одного 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из  </a:t>
            </a:r>
            <a:r>
              <a:rPr sz="1700" b="1" spc="-10" dirty="0">
                <a:solidFill>
                  <a:srgbClr val="0033CC"/>
                </a:solidFill>
                <a:latin typeface="Calibri"/>
                <a:cs typeface="Calibri"/>
              </a:rPr>
              <a:t>организаторов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20090" y="4105909"/>
            <a:ext cx="7936230" cy="712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solidFill>
                  <a:srgbClr val="0033CC"/>
                </a:solidFill>
                <a:latin typeface="Arial"/>
                <a:cs typeface="Arial"/>
              </a:rPr>
              <a:t>•</a:t>
            </a:r>
            <a:endParaRPr sz="17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330"/>
              </a:spcBef>
              <a:buFont typeface="Arial"/>
              <a:buChar char="•"/>
              <a:tabLst>
                <a:tab pos="354965" algn="l"/>
                <a:tab pos="355600" algn="l"/>
                <a:tab pos="922019" algn="l"/>
                <a:tab pos="1839595" algn="l"/>
                <a:tab pos="2269490" algn="l"/>
                <a:tab pos="3479800" algn="l"/>
                <a:tab pos="4997450" algn="l"/>
                <a:tab pos="6181725" algn="l"/>
              </a:tabLst>
            </a:pP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при	</a:t>
            </a:r>
            <a:r>
              <a:rPr sz="1700" b="1" spc="-15" dirty="0">
                <a:solidFill>
                  <a:srgbClr val="0033CC"/>
                </a:solidFill>
                <a:latin typeface="Calibri"/>
                <a:cs typeface="Calibri"/>
              </a:rPr>
              <a:t>выходе	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из	</a:t>
            </a:r>
            <a:r>
              <a:rPr sz="1700" b="1" spc="-20" dirty="0">
                <a:solidFill>
                  <a:srgbClr val="0033CC"/>
                </a:solidFill>
                <a:latin typeface="Calibri"/>
                <a:cs typeface="Calibri"/>
              </a:rPr>
              <a:t>аудитории	</a:t>
            </a:r>
            <a:r>
              <a:rPr sz="1700" b="1" spc="-10" dirty="0">
                <a:solidFill>
                  <a:srgbClr val="0033CC"/>
                </a:solidFill>
                <a:latin typeface="Calibri"/>
                <a:cs typeface="Calibri"/>
              </a:rPr>
              <a:t>обучающиеся	оставляют	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экзаменационные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20090" y="4715509"/>
            <a:ext cx="7941309" cy="75438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3587750" indent="342900">
              <a:lnSpc>
                <a:spcPts val="1850"/>
              </a:lnSpc>
              <a:spcBef>
                <a:spcPts val="320"/>
              </a:spcBef>
            </a:pPr>
            <a:r>
              <a:rPr sz="1700" b="1" spc="-10" dirty="0">
                <a:solidFill>
                  <a:srgbClr val="0033CC"/>
                </a:solidFill>
                <a:latin typeface="Calibri"/>
                <a:cs typeface="Calibri"/>
              </a:rPr>
              <a:t>материалы 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и </a:t>
            </a:r>
            <a:r>
              <a:rPr sz="1700" b="1" spc="-10" dirty="0">
                <a:solidFill>
                  <a:srgbClr val="0033CC"/>
                </a:solidFill>
                <a:latin typeface="Calibri"/>
                <a:cs typeface="Calibri"/>
              </a:rPr>
              <a:t>черновики 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на </a:t>
            </a:r>
            <a:r>
              <a:rPr sz="1700" b="1" spc="-10" dirty="0">
                <a:solidFill>
                  <a:srgbClr val="0033CC"/>
                </a:solidFill>
                <a:latin typeface="Calibri"/>
                <a:cs typeface="Calibri"/>
              </a:rPr>
              <a:t>рабочем столе  </a:t>
            </a:r>
            <a:r>
              <a:rPr sz="1700" b="1" spc="-5" dirty="0">
                <a:solidFill>
                  <a:srgbClr val="FF0000"/>
                </a:solidFill>
                <a:latin typeface="Calibri"/>
                <a:cs typeface="Calibri"/>
              </a:rPr>
              <a:t>Основание для </a:t>
            </a:r>
            <a:r>
              <a:rPr sz="1700" b="1" spc="-15" dirty="0">
                <a:solidFill>
                  <a:srgbClr val="FF0000"/>
                </a:solidFill>
                <a:latin typeface="Calibri"/>
                <a:cs typeface="Calibri"/>
              </a:rPr>
              <a:t>удаления:</a:t>
            </a:r>
            <a:endParaRPr sz="1700">
              <a:latin typeface="Calibri"/>
              <a:cs typeface="Calibri"/>
            </a:endParaRPr>
          </a:p>
          <a:p>
            <a:pPr marL="355600" indent="-342900">
              <a:lnSpc>
                <a:spcPts val="1820"/>
              </a:lnSpc>
              <a:buFont typeface="Arial"/>
              <a:buChar char="•"/>
              <a:tabLst>
                <a:tab pos="354965" algn="l"/>
                <a:tab pos="355600" algn="l"/>
                <a:tab pos="1355725" algn="l"/>
                <a:tab pos="1666239" algn="l"/>
                <a:tab pos="3286125" algn="l"/>
                <a:tab pos="4277360" algn="l"/>
                <a:tab pos="5429250" algn="l"/>
                <a:tab pos="6802755" algn="l"/>
              </a:tabLst>
            </a:pPr>
            <a:r>
              <a:rPr sz="1700" b="1" spc="0" dirty="0">
                <a:solidFill>
                  <a:srgbClr val="0033CC"/>
                </a:solidFill>
                <a:latin typeface="Calibri"/>
                <a:cs typeface="Calibri"/>
              </a:rPr>
              <a:t>Н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а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ли</a:t>
            </a:r>
            <a:r>
              <a:rPr sz="1700" b="1" spc="-15" dirty="0">
                <a:solidFill>
                  <a:srgbClr val="0033CC"/>
                </a:solidFill>
                <a:latin typeface="Calibri"/>
                <a:cs typeface="Calibri"/>
              </a:rPr>
              <a:t>ч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ие	и	и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спо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л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ь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з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1700" b="1" spc="0" dirty="0">
                <a:solidFill>
                  <a:srgbClr val="0033CC"/>
                </a:solidFill>
                <a:latin typeface="Calibri"/>
                <a:cs typeface="Calibri"/>
              </a:rPr>
              <a:t>в</a:t>
            </a:r>
            <a:r>
              <a:rPr sz="1700" b="1" spc="-10" dirty="0">
                <a:solidFill>
                  <a:srgbClr val="0033CC"/>
                </a:solidFill>
                <a:latin typeface="Calibri"/>
                <a:cs typeface="Calibri"/>
              </a:rPr>
              <a:t>а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ние	</a:t>
            </a:r>
            <a:r>
              <a:rPr sz="1700" b="1" spc="-15" dirty="0">
                <a:solidFill>
                  <a:srgbClr val="0033CC"/>
                </a:solidFill>
                <a:latin typeface="Calibri"/>
                <a:cs typeface="Calibri"/>
              </a:rPr>
              <a:t>с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1700" b="1" spc="-35" dirty="0">
                <a:solidFill>
                  <a:srgbClr val="0033CC"/>
                </a:solidFill>
                <a:latin typeface="Calibri"/>
                <a:cs typeface="Calibri"/>
              </a:rPr>
              <a:t>т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ов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1700" b="1" spc="-10" dirty="0">
                <a:solidFill>
                  <a:srgbClr val="0033CC"/>
                </a:solidFill>
                <a:latin typeface="Calibri"/>
                <a:cs typeface="Calibri"/>
              </a:rPr>
              <a:t>й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,	ци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фрово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й	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аппар</a:t>
            </a:r>
            <a:r>
              <a:rPr sz="1700" b="1" spc="-10" dirty="0">
                <a:solidFill>
                  <a:srgbClr val="0033CC"/>
                </a:solidFill>
                <a:latin typeface="Calibri"/>
                <a:cs typeface="Calibri"/>
              </a:rPr>
              <a:t>а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т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у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ры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,	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справ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1700" b="1" spc="-15" dirty="0">
                <a:solidFill>
                  <a:srgbClr val="0033CC"/>
                </a:solidFill>
                <a:latin typeface="Calibri"/>
                <a:cs typeface="Calibri"/>
              </a:rPr>
              <a:t>ч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н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ых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20090" y="5772150"/>
            <a:ext cx="101600" cy="701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solidFill>
                  <a:srgbClr val="0033CC"/>
                </a:solidFill>
                <a:latin typeface="Arial"/>
                <a:cs typeface="Arial"/>
              </a:rPr>
              <a:t>•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40"/>
              </a:spcBef>
            </a:pPr>
            <a:r>
              <a:rPr sz="1700" dirty="0">
                <a:solidFill>
                  <a:srgbClr val="0033CC"/>
                </a:solidFill>
                <a:latin typeface="Arial"/>
                <a:cs typeface="Arial"/>
              </a:rPr>
              <a:t>•</a:t>
            </a:r>
            <a:endParaRPr sz="17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62989" y="5367020"/>
            <a:ext cx="7592059" cy="1117600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12700" marR="5080">
              <a:lnSpc>
                <a:spcPct val="70100"/>
              </a:lnSpc>
              <a:spcBef>
                <a:spcPts val="710"/>
              </a:spcBef>
              <a:tabLst>
                <a:tab pos="1346835" algn="l"/>
                <a:tab pos="2679065" algn="l"/>
                <a:tab pos="3591560" algn="l"/>
                <a:tab pos="3861435" algn="l"/>
                <a:tab pos="4502150" algn="l"/>
                <a:tab pos="5365115" algn="l"/>
                <a:tab pos="6406515" algn="l"/>
                <a:tab pos="6677025" algn="l"/>
              </a:tabLst>
            </a:pP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м</a:t>
            </a:r>
            <a:r>
              <a:rPr sz="1700" b="1" spc="-10" dirty="0">
                <a:solidFill>
                  <a:srgbClr val="0033CC"/>
                </a:solidFill>
                <a:latin typeface="Calibri"/>
                <a:cs typeface="Calibri"/>
              </a:rPr>
              <a:t>а</a:t>
            </a:r>
            <a:r>
              <a:rPr sz="1700" b="1" spc="-15" dirty="0">
                <a:solidFill>
                  <a:srgbClr val="0033CC"/>
                </a:solidFill>
                <a:latin typeface="Calibri"/>
                <a:cs typeface="Calibri"/>
              </a:rPr>
              <a:t>т</a:t>
            </a:r>
            <a:r>
              <a:rPr sz="1700" b="1" spc="-10" dirty="0">
                <a:solidFill>
                  <a:srgbClr val="0033CC"/>
                </a:solidFill>
                <a:latin typeface="Calibri"/>
                <a:cs typeface="Calibri"/>
              </a:rPr>
              <a:t>е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р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и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а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л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ов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,	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п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и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сьм</a:t>
            </a:r>
            <a:r>
              <a:rPr sz="1700" b="1" spc="-10" dirty="0">
                <a:solidFill>
                  <a:srgbClr val="0033CC"/>
                </a:solidFill>
                <a:latin typeface="Calibri"/>
                <a:cs typeface="Calibri"/>
              </a:rPr>
              <a:t>ен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н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ы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х	з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ам</a:t>
            </a:r>
            <a:r>
              <a:rPr sz="1700" b="1" spc="-20" dirty="0">
                <a:solidFill>
                  <a:srgbClr val="0033CC"/>
                </a:solidFill>
                <a:latin typeface="Calibri"/>
                <a:cs typeface="Calibri"/>
              </a:rPr>
              <a:t>е</a:t>
            </a:r>
            <a:r>
              <a:rPr sz="1700" b="1" spc="-35" dirty="0">
                <a:solidFill>
                  <a:srgbClr val="0033CC"/>
                </a:solidFill>
                <a:latin typeface="Calibri"/>
                <a:cs typeface="Calibri"/>
              </a:rPr>
              <a:t>т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ок	и	и</a:t>
            </a:r>
            <a:r>
              <a:rPr sz="1700" b="1" spc="-10" dirty="0">
                <a:solidFill>
                  <a:srgbClr val="0033CC"/>
                </a:solidFill>
                <a:latin typeface="Calibri"/>
                <a:cs typeface="Calibri"/>
              </a:rPr>
              <a:t>н</a:t>
            </a:r>
            <a:r>
              <a:rPr sz="1700" b="1" spc="0" dirty="0">
                <a:solidFill>
                  <a:srgbClr val="0033CC"/>
                </a:solidFill>
                <a:latin typeface="Calibri"/>
                <a:cs typeface="Calibri"/>
              </a:rPr>
              <a:t>ы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х	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ср</a:t>
            </a:r>
            <a:r>
              <a:rPr sz="1700" b="1" spc="-40" dirty="0">
                <a:solidFill>
                  <a:srgbClr val="0033CC"/>
                </a:solidFill>
                <a:latin typeface="Calibri"/>
                <a:cs typeface="Calibri"/>
              </a:rPr>
              <a:t>е</a:t>
            </a:r>
            <a:r>
              <a:rPr sz="1700" b="1" spc="-20" dirty="0">
                <a:solidFill>
                  <a:srgbClr val="0033CC"/>
                </a:solidFill>
                <a:latin typeface="Calibri"/>
                <a:cs typeface="Calibri"/>
              </a:rPr>
              <a:t>д</a:t>
            </a:r>
            <a:r>
              <a:rPr sz="1700" b="1" spc="-15" dirty="0">
                <a:solidFill>
                  <a:srgbClr val="0033CC"/>
                </a:solidFill>
                <a:latin typeface="Calibri"/>
                <a:cs typeface="Calibri"/>
              </a:rPr>
              <a:t>с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т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в	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хра</a:t>
            </a:r>
            <a:r>
              <a:rPr sz="1700" b="1" spc="-10" dirty="0">
                <a:solidFill>
                  <a:srgbClr val="0033CC"/>
                </a:solidFill>
                <a:latin typeface="Calibri"/>
                <a:cs typeface="Calibri"/>
              </a:rPr>
              <a:t>н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е</a:t>
            </a:r>
            <a:r>
              <a:rPr sz="1700" b="1" spc="-10" dirty="0">
                <a:solidFill>
                  <a:srgbClr val="0033CC"/>
                </a:solidFill>
                <a:latin typeface="Calibri"/>
                <a:cs typeface="Calibri"/>
              </a:rPr>
              <a:t>н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ия	и	</a:t>
            </a:r>
            <a:r>
              <a:rPr sz="1700" b="1" spc="0" dirty="0">
                <a:solidFill>
                  <a:srgbClr val="0033CC"/>
                </a:solidFill>
                <a:latin typeface="Calibri"/>
                <a:cs typeface="Calibri"/>
              </a:rPr>
              <a:t>п</a:t>
            </a:r>
            <a:r>
              <a:rPr sz="1700" b="1" spc="-10" dirty="0">
                <a:solidFill>
                  <a:srgbClr val="0033CC"/>
                </a:solidFill>
                <a:latin typeface="Calibri"/>
                <a:cs typeface="Calibri"/>
              </a:rPr>
              <a:t>е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р</a:t>
            </a:r>
            <a:r>
              <a:rPr sz="1700" b="1" spc="-40" dirty="0">
                <a:solidFill>
                  <a:srgbClr val="0033CC"/>
                </a:solidFill>
                <a:latin typeface="Calibri"/>
                <a:cs typeface="Calibri"/>
              </a:rPr>
              <a:t>е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дачи  информации;</a:t>
            </a:r>
            <a:endParaRPr sz="1700">
              <a:latin typeface="Calibri"/>
              <a:cs typeface="Calibri"/>
            </a:endParaRPr>
          </a:p>
          <a:p>
            <a:pPr marL="12700" marR="6350">
              <a:lnSpc>
                <a:spcPct val="70100"/>
              </a:lnSpc>
              <a:spcBef>
                <a:spcPts val="420"/>
              </a:spcBef>
            </a:pP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Вынос 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из </a:t>
            </a:r>
            <a:r>
              <a:rPr sz="1700" b="1" spc="-20" dirty="0">
                <a:solidFill>
                  <a:srgbClr val="0033CC"/>
                </a:solidFill>
                <a:latin typeface="Calibri"/>
                <a:cs typeface="Calibri"/>
              </a:rPr>
              <a:t>аудиторий 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и 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ППЭ экзаменационных </a:t>
            </a:r>
            <a:r>
              <a:rPr sz="1700" b="1" spc="-10" dirty="0">
                <a:solidFill>
                  <a:srgbClr val="0033CC"/>
                </a:solidFill>
                <a:latin typeface="Calibri"/>
                <a:cs typeface="Calibri"/>
              </a:rPr>
              <a:t>материалов 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на </a:t>
            </a:r>
            <a:r>
              <a:rPr sz="1700" b="1" spc="-10" dirty="0">
                <a:solidFill>
                  <a:srgbClr val="0033CC"/>
                </a:solidFill>
                <a:latin typeface="Calibri"/>
                <a:cs typeface="Calibri"/>
              </a:rPr>
              <a:t>бумажном </a:t>
            </a:r>
            <a:r>
              <a:rPr sz="1700" b="1" dirty="0">
                <a:solidFill>
                  <a:srgbClr val="0033CC"/>
                </a:solidFill>
                <a:latin typeface="Calibri"/>
                <a:cs typeface="Calibri"/>
              </a:rPr>
              <a:t>или  </a:t>
            </a:r>
            <a:r>
              <a:rPr sz="1700" b="1" spc="-10" dirty="0">
                <a:solidFill>
                  <a:srgbClr val="0033CC"/>
                </a:solidFill>
                <a:latin typeface="Calibri"/>
                <a:cs typeface="Calibri"/>
              </a:rPr>
              <a:t>электронном носителях, фотографирование 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экзаменационных</a:t>
            </a:r>
            <a:r>
              <a:rPr sz="1700" b="1" spc="40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0033CC"/>
                </a:solidFill>
                <a:latin typeface="Calibri"/>
                <a:cs typeface="Calibri"/>
              </a:rPr>
              <a:t>материалов.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ts val="1850"/>
              </a:lnSpc>
            </a:pPr>
            <a:r>
              <a:rPr sz="1700" b="1" spc="-25" dirty="0">
                <a:solidFill>
                  <a:srgbClr val="0033CC"/>
                </a:solidFill>
                <a:latin typeface="Calibri"/>
                <a:cs typeface="Calibri"/>
              </a:rPr>
              <a:t>Грубое </a:t>
            </a:r>
            <a:r>
              <a:rPr sz="1700" b="1" spc="-10" dirty="0">
                <a:solidFill>
                  <a:srgbClr val="0033CC"/>
                </a:solidFill>
                <a:latin typeface="Calibri"/>
                <a:cs typeface="Calibri"/>
              </a:rPr>
              <a:t>нарушение порядка проведения</a:t>
            </a:r>
            <a:r>
              <a:rPr sz="1700" b="1" spc="15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0033CC"/>
                </a:solidFill>
                <a:latin typeface="Calibri"/>
                <a:cs typeface="Calibri"/>
              </a:rPr>
              <a:t>ГИА</a:t>
            </a:r>
            <a:endParaRPr sz="1700">
              <a:latin typeface="Calibri"/>
              <a:cs typeface="Calibri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6675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04900" y="45720"/>
            <a:ext cx="7495540" cy="1087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96439" marR="5080" indent="-1983739">
              <a:lnSpc>
                <a:spcPct val="120100"/>
              </a:lnSpc>
              <a:spcBef>
                <a:spcPts val="100"/>
              </a:spcBef>
            </a:pPr>
            <a:r>
              <a:rPr sz="2900" spc="-10" dirty="0"/>
              <a:t>Проверка </a:t>
            </a:r>
            <a:r>
              <a:rPr sz="2900" spc="-5" dirty="0"/>
              <a:t>экзаменационных работ </a:t>
            </a:r>
            <a:r>
              <a:rPr sz="2900" spc="-10" dirty="0"/>
              <a:t>участников  </a:t>
            </a:r>
            <a:r>
              <a:rPr sz="2900" dirty="0"/>
              <a:t>ГИА и их </a:t>
            </a:r>
            <a:r>
              <a:rPr sz="2900" spc="-10" dirty="0"/>
              <a:t>оценивание</a:t>
            </a:r>
            <a:endParaRPr sz="2900"/>
          </a:p>
        </p:txBody>
      </p:sp>
      <p:sp>
        <p:nvSpPr>
          <p:cNvPr id="4" name="object 4"/>
          <p:cNvSpPr txBox="1"/>
          <p:nvPr/>
        </p:nvSpPr>
        <p:spPr>
          <a:xfrm>
            <a:off x="576580" y="1233170"/>
            <a:ext cx="1149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0033CC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6580" y="1784350"/>
            <a:ext cx="114935" cy="637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0033CC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2000" dirty="0">
                <a:solidFill>
                  <a:srgbClr val="0033CC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 marR="5080">
              <a:lnSpc>
                <a:spcPts val="1920"/>
              </a:lnSpc>
              <a:spcBef>
                <a:spcPts val="560"/>
              </a:spcBef>
            </a:pPr>
            <a:r>
              <a:rPr spc="-10" dirty="0"/>
              <a:t>Предметные комиссии </a:t>
            </a:r>
            <a:r>
              <a:rPr spc="-5" dirty="0"/>
              <a:t>проверяют </a:t>
            </a:r>
            <a:r>
              <a:rPr dirty="0"/>
              <a:t>и </a:t>
            </a:r>
            <a:r>
              <a:rPr spc="-10" dirty="0"/>
              <a:t>оценивают обезличенные </a:t>
            </a:r>
            <a:r>
              <a:rPr spc="-15" dirty="0"/>
              <a:t>копии  </a:t>
            </a:r>
            <a:r>
              <a:rPr spc="-5" dirty="0"/>
              <a:t>экзаменационных </a:t>
            </a:r>
            <a:r>
              <a:rPr spc="-10" dirty="0"/>
              <a:t>работ</a:t>
            </a:r>
            <a:r>
              <a:rPr dirty="0"/>
              <a:t> </a:t>
            </a:r>
            <a:r>
              <a:rPr spc="-10" dirty="0"/>
              <a:t>обучающихся</a:t>
            </a:r>
          </a:p>
          <a:p>
            <a:pPr marL="70485">
              <a:lnSpc>
                <a:spcPct val="100000"/>
              </a:lnSpc>
              <a:spcBef>
                <a:spcPts val="40"/>
              </a:spcBef>
            </a:pPr>
            <a:r>
              <a:rPr spc="-5" dirty="0"/>
              <a:t>Экзаменационные работы проверяются </a:t>
            </a:r>
            <a:r>
              <a:rPr spc="-10" dirty="0"/>
              <a:t>двумя</a:t>
            </a:r>
            <a:r>
              <a:rPr spc="5" dirty="0"/>
              <a:t> </a:t>
            </a:r>
            <a:r>
              <a:rPr spc="-5" dirty="0"/>
              <a:t>экспертами</a:t>
            </a:r>
          </a:p>
          <a:p>
            <a:pPr marL="12700" marR="5080" indent="124460">
              <a:lnSpc>
                <a:spcPts val="1920"/>
              </a:lnSpc>
              <a:spcBef>
                <a:spcPts val="475"/>
              </a:spcBef>
            </a:pPr>
            <a:r>
              <a:rPr spc="-10" dirty="0"/>
              <a:t>Обработка </a:t>
            </a:r>
            <a:r>
              <a:rPr dirty="0"/>
              <a:t>и </a:t>
            </a:r>
            <a:r>
              <a:rPr spc="-10" dirty="0"/>
              <a:t>проверка </a:t>
            </a:r>
            <a:r>
              <a:rPr spc="-5" dirty="0"/>
              <a:t>экзаменационных работ занимает не </a:t>
            </a:r>
            <a:r>
              <a:rPr spc="-15" dirty="0"/>
              <a:t>более  </a:t>
            </a:r>
            <a:r>
              <a:rPr spc="-10" dirty="0"/>
              <a:t>десяти </a:t>
            </a:r>
            <a:r>
              <a:rPr spc="-5" dirty="0"/>
              <a:t>рабочих</a:t>
            </a:r>
            <a:r>
              <a:rPr dirty="0"/>
              <a:t> </a:t>
            </a:r>
            <a:r>
              <a:rPr spc="-5" dirty="0"/>
              <a:t>дней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76580" y="2642870"/>
            <a:ext cx="1149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0033CC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19480" y="2656840"/>
            <a:ext cx="7854315" cy="57404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580"/>
              </a:spcBef>
              <a:tabLst>
                <a:tab pos="1645920" algn="l"/>
                <a:tab pos="3134995" algn="l"/>
                <a:tab pos="3547110" algn="l"/>
                <a:tab pos="5022850" algn="l"/>
                <a:tab pos="6058535" algn="l"/>
                <a:tab pos="7719695" algn="l"/>
              </a:tabLst>
            </a:pP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П</a:t>
            </a:r>
            <a:r>
              <a:rPr sz="2000" spc="-45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л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уч</a:t>
            </a:r>
            <a:r>
              <a:rPr sz="2000" spc="-10" dirty="0">
                <a:solidFill>
                  <a:srgbClr val="0033CC"/>
                </a:solidFill>
                <a:latin typeface="Calibri"/>
                <a:cs typeface="Calibri"/>
              </a:rPr>
              <a:t>е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нны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е	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р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е</a:t>
            </a:r>
            <a:r>
              <a:rPr sz="2000" spc="-10" dirty="0">
                <a:solidFill>
                  <a:srgbClr val="0033CC"/>
                </a:solidFill>
                <a:latin typeface="Calibri"/>
                <a:cs typeface="Calibri"/>
              </a:rPr>
              <a:t>з</a:t>
            </a:r>
            <a:r>
              <a:rPr sz="2000" spc="-70" dirty="0">
                <a:solidFill>
                  <a:srgbClr val="0033CC"/>
                </a:solidFill>
                <a:latin typeface="Calibri"/>
                <a:cs typeface="Calibri"/>
              </a:rPr>
              <a:t>у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л</a:t>
            </a:r>
            <a:r>
              <a:rPr sz="2000" spc="-90" dirty="0">
                <a:solidFill>
                  <a:srgbClr val="0033CC"/>
                </a:solidFill>
                <a:latin typeface="Calibri"/>
                <a:cs typeface="Calibri"/>
              </a:rPr>
              <a:t>ь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т</a:t>
            </a:r>
            <a:r>
              <a:rPr sz="2000" spc="-10" dirty="0">
                <a:solidFill>
                  <a:srgbClr val="0033CC"/>
                </a:solidFill>
                <a:latin typeface="Calibri"/>
                <a:cs typeface="Calibri"/>
              </a:rPr>
              <a:t>а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ты	в	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п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е</a:t>
            </a:r>
            <a:r>
              <a:rPr sz="2000" spc="0" dirty="0">
                <a:solidFill>
                  <a:srgbClr val="0033CC"/>
                </a:solidFill>
                <a:latin typeface="Calibri"/>
                <a:cs typeface="Calibri"/>
              </a:rPr>
              <a:t>р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ви</a:t>
            </a:r>
            <a:r>
              <a:rPr sz="2000" spc="-10" dirty="0">
                <a:solidFill>
                  <a:srgbClr val="0033CC"/>
                </a:solidFill>
                <a:latin typeface="Calibri"/>
                <a:cs typeface="Calibri"/>
              </a:rPr>
              <a:t>ч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ны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х	</a:t>
            </a:r>
            <a:r>
              <a:rPr sz="2000" spc="-10" dirty="0">
                <a:solidFill>
                  <a:srgbClr val="0033CC"/>
                </a:solidFill>
                <a:latin typeface="Calibri"/>
                <a:cs typeface="Calibri"/>
              </a:rPr>
              <a:t>б</a:t>
            </a:r>
            <a:r>
              <a:rPr sz="2000" spc="5" dirty="0">
                <a:solidFill>
                  <a:srgbClr val="0033CC"/>
                </a:solidFill>
                <a:latin typeface="Calibri"/>
                <a:cs typeface="Calibri"/>
              </a:rPr>
              <a:t>а</a:t>
            </a:r>
            <a:r>
              <a:rPr sz="2000" spc="-15" dirty="0">
                <a:solidFill>
                  <a:srgbClr val="0033CC"/>
                </a:solidFill>
                <a:latin typeface="Calibri"/>
                <a:cs typeface="Calibri"/>
              </a:rPr>
              <a:t>л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л</a:t>
            </a:r>
            <a:r>
              <a:rPr sz="2000" spc="-10" dirty="0">
                <a:solidFill>
                  <a:srgbClr val="0033CC"/>
                </a:solidFill>
                <a:latin typeface="Calibri"/>
                <a:cs typeface="Calibri"/>
              </a:rPr>
              <a:t>а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х	</a:t>
            </a:r>
            <a:r>
              <a:rPr sz="2000" spc="0" dirty="0">
                <a:solidFill>
                  <a:srgbClr val="0033CC"/>
                </a:solidFill>
                <a:latin typeface="Calibri"/>
                <a:cs typeface="Calibri"/>
              </a:rPr>
              <a:t>п</a:t>
            </a:r>
            <a:r>
              <a:rPr sz="2000" spc="-10" dirty="0">
                <a:solidFill>
                  <a:srgbClr val="0033CC"/>
                </a:solidFill>
                <a:latin typeface="Calibri"/>
                <a:cs typeface="Calibri"/>
              </a:rPr>
              <a:t>е</a:t>
            </a:r>
            <a:r>
              <a:rPr sz="2000" spc="0" dirty="0">
                <a:solidFill>
                  <a:srgbClr val="0033CC"/>
                </a:solidFill>
                <a:latin typeface="Calibri"/>
                <a:cs typeface="Calibri"/>
              </a:rPr>
              <a:t>р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ев</a:t>
            </a:r>
            <a:r>
              <a:rPr sz="2000" spc="-65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д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и</a:t>
            </a:r>
            <a:r>
              <a:rPr sz="2000" spc="-30" dirty="0">
                <a:solidFill>
                  <a:srgbClr val="0033CC"/>
                </a:solidFill>
                <a:latin typeface="Calibri"/>
                <a:cs typeface="Calibri"/>
              </a:rPr>
              <a:t>т</a:t>
            </a:r>
            <a:r>
              <a:rPr sz="2000" spc="5" dirty="0">
                <a:solidFill>
                  <a:srgbClr val="0033CC"/>
                </a:solidFill>
                <a:latin typeface="Calibri"/>
                <a:cs typeface="Calibri"/>
              </a:rPr>
              <a:t>с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я	в  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пятибалльную </a:t>
            </a:r>
            <a:r>
              <a:rPr sz="2000" spc="-10" dirty="0">
                <a:solidFill>
                  <a:srgbClr val="0033CC"/>
                </a:solidFill>
                <a:latin typeface="Calibri"/>
                <a:cs typeface="Calibri"/>
              </a:rPr>
              <a:t>систему</a:t>
            </a:r>
            <a:r>
              <a:rPr sz="2000" spc="15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33CC"/>
                </a:solidFill>
                <a:latin typeface="Calibri"/>
                <a:cs typeface="Calibri"/>
              </a:rPr>
              <a:t>оценивания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14400" y="3216908"/>
            <a:ext cx="7543799" cy="22698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900" b="1" spc="-35" dirty="0" smtClean="0">
                <a:solidFill>
                  <a:srgbClr val="FF0000"/>
                </a:solidFill>
                <a:latin typeface="Calibri"/>
                <a:cs typeface="Calibri"/>
              </a:rPr>
              <a:t>АПЕЛЛЯЦИЯ    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900" b="1" spc="-35" dirty="0" smtClean="0">
                <a:solidFill>
                  <a:srgbClr val="FF0000"/>
                </a:solidFill>
                <a:latin typeface="Calibri"/>
                <a:cs typeface="Calibri"/>
              </a:rPr>
              <a:t>Выпускник имеет право подать апелляцию  на 1. Нарушение процедуры проведения ГИА  при условии, что он не вышел за пределы ППЭ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900" b="1" spc="-35" dirty="0" smtClean="0">
                <a:solidFill>
                  <a:srgbClr val="FF0000"/>
                </a:solidFill>
                <a:latin typeface="Calibri"/>
                <a:cs typeface="Calibri"/>
              </a:rPr>
              <a:t>2. О несогласии </a:t>
            </a:r>
            <a:r>
              <a:rPr lang="ru-RU" sz="2900" b="1" spc="-35" smtClean="0">
                <a:solidFill>
                  <a:srgbClr val="FF0000"/>
                </a:solidFill>
                <a:latin typeface="Calibri"/>
                <a:cs typeface="Calibri"/>
              </a:rPr>
              <a:t>с выставленными баллами</a:t>
            </a:r>
            <a:endParaRPr sz="29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0369" y="3806190"/>
            <a:ext cx="1149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0033CC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0369" y="4599940"/>
            <a:ext cx="1149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0033CC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0369" y="5151120"/>
            <a:ext cx="1149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0033CC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6675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1788795" marR="5080" indent="-88646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ЕСЛИ </a:t>
            </a:r>
            <a:r>
              <a:rPr spc="-40" dirty="0"/>
              <a:t>НАБРАЛ </a:t>
            </a:r>
            <a:r>
              <a:rPr spc="-10" dirty="0"/>
              <a:t>БАЛЛОВ </a:t>
            </a:r>
            <a:r>
              <a:rPr spc="-5" dirty="0"/>
              <a:t>НИЖЕ  </a:t>
            </a:r>
            <a:r>
              <a:rPr spc="-15" dirty="0"/>
              <a:t>МИНИМАЛЬНОГО….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63600" y="1962150"/>
            <a:ext cx="7703820" cy="29674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33CC"/>
                </a:solidFill>
                <a:latin typeface="Calibri"/>
                <a:cs typeface="Calibri"/>
              </a:rPr>
              <a:t>Обучающимся, </a:t>
            </a:r>
            <a:r>
              <a:rPr sz="2400" dirty="0">
                <a:solidFill>
                  <a:srgbClr val="0033CC"/>
                </a:solidFill>
                <a:latin typeface="Calibri"/>
                <a:cs typeface="Calibri"/>
              </a:rPr>
              <a:t>не </a:t>
            </a:r>
            <a:r>
              <a:rPr sz="2400" spc="-10" dirty="0">
                <a:solidFill>
                  <a:srgbClr val="0033CC"/>
                </a:solidFill>
                <a:latin typeface="Calibri"/>
                <a:cs typeface="Calibri"/>
              </a:rPr>
              <a:t>прошедшим </a:t>
            </a:r>
            <a:r>
              <a:rPr sz="2400" spc="-5" dirty="0">
                <a:solidFill>
                  <a:srgbClr val="0033CC"/>
                </a:solidFill>
                <a:latin typeface="Calibri"/>
                <a:cs typeface="Calibri"/>
              </a:rPr>
              <a:t>ГИА или </a:t>
            </a:r>
            <a:r>
              <a:rPr sz="2400" spc="-10" dirty="0">
                <a:solidFill>
                  <a:srgbClr val="0033CC"/>
                </a:solidFill>
                <a:latin typeface="Calibri"/>
                <a:cs typeface="Calibri"/>
              </a:rPr>
              <a:t>получившим </a:t>
            </a:r>
            <a:r>
              <a:rPr sz="2400" spc="-5" dirty="0">
                <a:solidFill>
                  <a:srgbClr val="0033CC"/>
                </a:solidFill>
                <a:latin typeface="Calibri"/>
                <a:cs typeface="Calibri"/>
              </a:rPr>
              <a:t>на  </a:t>
            </a:r>
            <a:r>
              <a:rPr sz="2400" spc="-10" dirty="0">
                <a:solidFill>
                  <a:srgbClr val="0033CC"/>
                </a:solidFill>
                <a:latin typeface="Calibri"/>
                <a:cs typeface="Calibri"/>
              </a:rPr>
              <a:t>ГИА </a:t>
            </a:r>
            <a:r>
              <a:rPr sz="2400" spc="-15" dirty="0">
                <a:solidFill>
                  <a:srgbClr val="0033CC"/>
                </a:solidFill>
                <a:latin typeface="Calibri"/>
                <a:cs typeface="Calibri"/>
              </a:rPr>
              <a:t>неудовлетворительные </a:t>
            </a:r>
            <a:r>
              <a:rPr sz="2400" spc="-25" dirty="0">
                <a:solidFill>
                  <a:srgbClr val="0033CC"/>
                </a:solidFill>
                <a:latin typeface="Calibri"/>
                <a:cs typeface="Calibri"/>
              </a:rPr>
              <a:t>результаты 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более </a:t>
            </a:r>
            <a:r>
              <a:rPr sz="2400" b="1" spc="-10" dirty="0">
                <a:solidFill>
                  <a:srgbClr val="0033CC"/>
                </a:solidFill>
                <a:latin typeface="Calibri"/>
                <a:cs typeface="Calibri"/>
              </a:rPr>
              <a:t>чем 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по  </a:t>
            </a:r>
            <a:r>
              <a:rPr sz="2400" b="1" spc="-15" dirty="0">
                <a:solidFill>
                  <a:srgbClr val="0033CC"/>
                </a:solidFill>
                <a:latin typeface="Calibri"/>
                <a:cs typeface="Calibri"/>
              </a:rPr>
              <a:t>двум </a:t>
            </a:r>
            <a:r>
              <a:rPr sz="2400" b="1" spc="-10" dirty="0">
                <a:solidFill>
                  <a:srgbClr val="0033CC"/>
                </a:solidFill>
                <a:latin typeface="Calibri"/>
                <a:cs typeface="Calibri"/>
              </a:rPr>
              <a:t>обязательным 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учебным предметам</a:t>
            </a:r>
            <a:r>
              <a:rPr sz="2400" spc="-5" dirty="0">
                <a:solidFill>
                  <a:srgbClr val="0033CC"/>
                </a:solidFill>
                <a:latin typeface="Calibri"/>
                <a:cs typeface="Calibri"/>
              </a:rPr>
              <a:t>, либо  </a:t>
            </a:r>
            <a:r>
              <a:rPr sz="2400" spc="-10" dirty="0">
                <a:solidFill>
                  <a:srgbClr val="0033CC"/>
                </a:solidFill>
                <a:latin typeface="Calibri"/>
                <a:cs typeface="Calibri"/>
              </a:rPr>
              <a:t>получившим </a:t>
            </a:r>
            <a:r>
              <a:rPr sz="2400" b="1" spc="-10" dirty="0">
                <a:solidFill>
                  <a:srgbClr val="0033CC"/>
                </a:solidFill>
                <a:latin typeface="Calibri"/>
                <a:cs typeface="Calibri"/>
              </a:rPr>
              <a:t>повторно </a:t>
            </a:r>
            <a:r>
              <a:rPr sz="2400" spc="-15" dirty="0">
                <a:solidFill>
                  <a:srgbClr val="0033CC"/>
                </a:solidFill>
                <a:latin typeface="Calibri"/>
                <a:cs typeface="Calibri"/>
              </a:rPr>
              <a:t>неудовлетворительный </a:t>
            </a:r>
            <a:r>
              <a:rPr sz="2400" spc="-25" dirty="0">
                <a:solidFill>
                  <a:srgbClr val="0033CC"/>
                </a:solidFill>
                <a:latin typeface="Calibri"/>
                <a:cs typeface="Calibri"/>
              </a:rPr>
              <a:t>результат  </a:t>
            </a:r>
            <a:r>
              <a:rPr sz="2400" spc="-5" dirty="0">
                <a:solidFill>
                  <a:srgbClr val="0033CC"/>
                </a:solidFill>
                <a:latin typeface="Calibri"/>
                <a:cs typeface="Calibri"/>
              </a:rPr>
              <a:t>по </a:t>
            </a:r>
            <a:r>
              <a:rPr sz="2400" spc="-25" dirty="0">
                <a:solidFill>
                  <a:srgbClr val="0033CC"/>
                </a:solidFill>
                <a:latin typeface="Calibri"/>
                <a:cs typeface="Calibri"/>
              </a:rPr>
              <a:t>одному </a:t>
            </a:r>
            <a:r>
              <a:rPr sz="2400" dirty="0">
                <a:solidFill>
                  <a:srgbClr val="0033CC"/>
                </a:solidFill>
                <a:latin typeface="Calibri"/>
                <a:cs typeface="Calibri"/>
              </a:rPr>
              <a:t>из </a:t>
            </a:r>
            <a:r>
              <a:rPr sz="2400" spc="-10" dirty="0">
                <a:solidFill>
                  <a:srgbClr val="0033CC"/>
                </a:solidFill>
                <a:latin typeface="Calibri"/>
                <a:cs typeface="Calibri"/>
              </a:rPr>
              <a:t>этих </a:t>
            </a:r>
            <a:r>
              <a:rPr sz="2400" spc="-15" dirty="0">
                <a:solidFill>
                  <a:srgbClr val="0033CC"/>
                </a:solidFill>
                <a:latin typeface="Calibri"/>
                <a:cs typeface="Calibri"/>
              </a:rPr>
              <a:t>предметов </a:t>
            </a:r>
            <a:r>
              <a:rPr sz="2400" dirty="0">
                <a:solidFill>
                  <a:srgbClr val="0033CC"/>
                </a:solidFill>
                <a:latin typeface="Calibri"/>
                <a:cs typeface="Calibri"/>
              </a:rPr>
              <a:t>на </a:t>
            </a:r>
            <a:r>
              <a:rPr sz="2400" spc="-5" dirty="0">
                <a:solidFill>
                  <a:srgbClr val="0033CC"/>
                </a:solidFill>
                <a:latin typeface="Calibri"/>
                <a:cs typeface="Calibri"/>
              </a:rPr>
              <a:t>ГИА </a:t>
            </a:r>
            <a:r>
              <a:rPr sz="2400" dirty="0">
                <a:solidFill>
                  <a:srgbClr val="0033CC"/>
                </a:solidFill>
                <a:latin typeface="Calibri"/>
                <a:cs typeface="Calibri"/>
              </a:rPr>
              <a:t>в </a:t>
            </a:r>
            <a:r>
              <a:rPr sz="2400" spc="-15" dirty="0">
                <a:solidFill>
                  <a:srgbClr val="0033CC"/>
                </a:solidFill>
                <a:latin typeface="Calibri"/>
                <a:cs typeface="Calibri"/>
              </a:rPr>
              <a:t>дополнительные  </a:t>
            </a:r>
            <a:r>
              <a:rPr sz="2400" spc="-5" dirty="0">
                <a:solidFill>
                  <a:srgbClr val="0033CC"/>
                </a:solidFill>
                <a:latin typeface="Calibri"/>
                <a:cs typeface="Calibri"/>
              </a:rPr>
              <a:t>сроки, </a:t>
            </a:r>
            <a:r>
              <a:rPr sz="2400" spc="-15" dirty="0">
                <a:solidFill>
                  <a:srgbClr val="0033CC"/>
                </a:solidFill>
                <a:latin typeface="Calibri"/>
                <a:cs typeface="Calibri"/>
              </a:rPr>
              <a:t>предоставляется </a:t>
            </a:r>
            <a:r>
              <a:rPr sz="2400" spc="-5" dirty="0">
                <a:solidFill>
                  <a:srgbClr val="0033CC"/>
                </a:solidFill>
                <a:latin typeface="Calibri"/>
                <a:cs typeface="Calibri"/>
              </a:rPr>
              <a:t>право </a:t>
            </a:r>
            <a:r>
              <a:rPr sz="2400" spc="-10" dirty="0">
                <a:solidFill>
                  <a:srgbClr val="0033CC"/>
                </a:solidFill>
                <a:latin typeface="Calibri"/>
                <a:cs typeface="Calibri"/>
              </a:rPr>
              <a:t>пройти </a:t>
            </a:r>
            <a:r>
              <a:rPr sz="2400" spc="-5" dirty="0">
                <a:solidFill>
                  <a:srgbClr val="0033CC"/>
                </a:solidFill>
                <a:latin typeface="Calibri"/>
                <a:cs typeface="Calibri"/>
              </a:rPr>
              <a:t>ГИА по  </a:t>
            </a:r>
            <a:r>
              <a:rPr sz="2400" spc="-10" dirty="0">
                <a:solidFill>
                  <a:srgbClr val="0033CC"/>
                </a:solidFill>
                <a:latin typeface="Calibri"/>
                <a:cs typeface="Calibri"/>
              </a:rPr>
              <a:t>соответствующим </a:t>
            </a:r>
            <a:r>
              <a:rPr sz="2400" spc="-5" dirty="0">
                <a:solidFill>
                  <a:srgbClr val="0033CC"/>
                </a:solidFill>
                <a:latin typeface="Calibri"/>
                <a:cs typeface="Calibri"/>
              </a:rPr>
              <a:t>учебным </a:t>
            </a:r>
            <a:r>
              <a:rPr sz="2400" spc="-10" dirty="0">
                <a:solidFill>
                  <a:srgbClr val="0033CC"/>
                </a:solidFill>
                <a:latin typeface="Calibri"/>
                <a:cs typeface="Calibri"/>
              </a:rPr>
              <a:t>предметам 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осенью </a:t>
            </a:r>
            <a:r>
              <a:rPr sz="2400" dirty="0">
                <a:solidFill>
                  <a:srgbClr val="0033CC"/>
                </a:solidFill>
                <a:latin typeface="Calibri"/>
                <a:cs typeface="Calibri"/>
              </a:rPr>
              <a:t>в </a:t>
            </a:r>
            <a:r>
              <a:rPr sz="2400" spc="-5" dirty="0">
                <a:solidFill>
                  <a:srgbClr val="0033CC"/>
                </a:solidFill>
                <a:latin typeface="Calibri"/>
                <a:cs typeface="Calibri"/>
              </a:rPr>
              <a:t>сроки </a:t>
            </a:r>
            <a:r>
              <a:rPr sz="2400" dirty="0">
                <a:solidFill>
                  <a:srgbClr val="0033CC"/>
                </a:solidFill>
                <a:latin typeface="Calibri"/>
                <a:cs typeface="Calibri"/>
              </a:rPr>
              <a:t>и в  </a:t>
            </a:r>
            <a:r>
              <a:rPr sz="2400" spc="-5" dirty="0">
                <a:solidFill>
                  <a:srgbClr val="0033CC"/>
                </a:solidFill>
                <a:latin typeface="Calibri"/>
                <a:cs typeface="Calibri"/>
              </a:rPr>
              <a:t>формах, </a:t>
            </a:r>
            <a:r>
              <a:rPr sz="2400" spc="-10" dirty="0">
                <a:solidFill>
                  <a:srgbClr val="0033CC"/>
                </a:solidFill>
                <a:latin typeface="Calibri"/>
                <a:cs typeface="Calibri"/>
              </a:rPr>
              <a:t>устанавливаемых настоящим Порядком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6675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2000" y="34290"/>
            <a:ext cx="76581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 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3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рассмотрение</a:t>
            </a:r>
            <a:r>
              <a:rPr sz="32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апелляций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8969" y="748029"/>
            <a:ext cx="827214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0"/>
              </a:spcBef>
              <a:tabLst>
                <a:tab pos="1668145" algn="l"/>
                <a:tab pos="1814830" algn="l"/>
                <a:tab pos="2094230" algn="l"/>
                <a:tab pos="2939415" algn="l"/>
                <a:tab pos="3322954" algn="l"/>
                <a:tab pos="3442970" algn="l"/>
                <a:tab pos="5286375" algn="l"/>
                <a:tab pos="5438140" algn="l"/>
                <a:tab pos="6694170" algn="l"/>
                <a:tab pos="6871970" algn="l"/>
                <a:tab pos="7201534" algn="l"/>
                <a:tab pos="7280275" algn="l"/>
              </a:tabLst>
            </a:pPr>
            <a:r>
              <a:rPr sz="2000" spc="-40" dirty="0">
                <a:solidFill>
                  <a:srgbClr val="0033CC"/>
                </a:solidFill>
                <a:latin typeface="Calibri"/>
                <a:cs typeface="Calibri"/>
              </a:rPr>
              <a:t>К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н</a:t>
            </a:r>
            <a:r>
              <a:rPr sz="2000" spc="-50" dirty="0">
                <a:solidFill>
                  <a:srgbClr val="0033CC"/>
                </a:solidFill>
                <a:latin typeface="Calibri"/>
                <a:cs typeface="Calibri"/>
              </a:rPr>
              <a:t>ф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ли</a:t>
            </a:r>
            <a:r>
              <a:rPr sz="2000" spc="-10" dirty="0">
                <a:solidFill>
                  <a:srgbClr val="0033CC"/>
                </a:solidFill>
                <a:latin typeface="Calibri"/>
                <a:cs typeface="Calibri"/>
              </a:rPr>
              <a:t>к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т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на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я	</a:t>
            </a:r>
            <a:r>
              <a:rPr sz="2000" spc="-50" dirty="0">
                <a:solidFill>
                  <a:srgbClr val="0033CC"/>
                </a:solidFill>
                <a:latin typeface="Calibri"/>
                <a:cs typeface="Calibri"/>
              </a:rPr>
              <a:t>к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2000" spc="0" dirty="0">
                <a:solidFill>
                  <a:srgbClr val="0033CC"/>
                </a:solidFill>
                <a:latin typeface="Calibri"/>
                <a:cs typeface="Calibri"/>
              </a:rPr>
              <a:t>м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и</a:t>
            </a:r>
            <a:r>
              <a:rPr sz="2000" spc="-10" dirty="0">
                <a:solidFill>
                  <a:srgbClr val="0033CC"/>
                </a:solidFill>
                <a:latin typeface="Calibri"/>
                <a:cs typeface="Calibri"/>
              </a:rPr>
              <a:t>с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с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и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я	</a:t>
            </a:r>
            <a:r>
              <a:rPr sz="2000" spc="-5" dirty="0">
                <a:solidFill>
                  <a:srgbClr val="BF0000"/>
                </a:solidFill>
                <a:latin typeface="Calibri"/>
                <a:cs typeface="Calibri"/>
              </a:rPr>
              <a:t>н</a:t>
            </a:r>
            <a:r>
              <a:rPr sz="2000" dirty="0">
                <a:solidFill>
                  <a:srgbClr val="BF0000"/>
                </a:solidFill>
                <a:latin typeface="Calibri"/>
                <a:cs typeface="Calibri"/>
              </a:rPr>
              <a:t>е		</a:t>
            </a:r>
            <a:r>
              <a:rPr sz="2000" spc="-5" dirty="0">
                <a:solidFill>
                  <a:srgbClr val="BF0000"/>
                </a:solidFill>
                <a:latin typeface="Calibri"/>
                <a:cs typeface="Calibri"/>
              </a:rPr>
              <a:t>рас</a:t>
            </a:r>
            <a:r>
              <a:rPr sz="2000" dirty="0">
                <a:solidFill>
                  <a:srgbClr val="BF0000"/>
                </a:solidFill>
                <a:latin typeface="Calibri"/>
                <a:cs typeface="Calibri"/>
              </a:rPr>
              <a:t>с</a:t>
            </a:r>
            <a:r>
              <a:rPr sz="2000" spc="0" dirty="0">
                <a:solidFill>
                  <a:srgbClr val="BF0000"/>
                </a:solidFill>
                <a:latin typeface="Calibri"/>
                <a:cs typeface="Calibri"/>
              </a:rPr>
              <a:t>м</a:t>
            </a:r>
            <a:r>
              <a:rPr sz="2000" spc="-10" dirty="0">
                <a:solidFill>
                  <a:srgbClr val="BF0000"/>
                </a:solidFill>
                <a:latin typeface="Calibri"/>
                <a:cs typeface="Calibri"/>
              </a:rPr>
              <a:t>а</a:t>
            </a:r>
            <a:r>
              <a:rPr sz="2000" dirty="0">
                <a:solidFill>
                  <a:srgbClr val="BF0000"/>
                </a:solidFill>
                <a:latin typeface="Calibri"/>
                <a:cs typeface="Calibri"/>
              </a:rPr>
              <a:t>т</a:t>
            </a:r>
            <a:r>
              <a:rPr sz="2000" spc="0" dirty="0">
                <a:solidFill>
                  <a:srgbClr val="BF0000"/>
                </a:solidFill>
                <a:latin typeface="Calibri"/>
                <a:cs typeface="Calibri"/>
              </a:rPr>
              <a:t>р</a:t>
            </a:r>
            <a:r>
              <a:rPr sz="2000" spc="-5" dirty="0">
                <a:solidFill>
                  <a:srgbClr val="BF0000"/>
                </a:solidFill>
                <a:latin typeface="Calibri"/>
                <a:cs typeface="Calibri"/>
              </a:rPr>
              <a:t>и</a:t>
            </a:r>
            <a:r>
              <a:rPr sz="2000" spc="-10" dirty="0">
                <a:solidFill>
                  <a:srgbClr val="BF0000"/>
                </a:solidFill>
                <a:latin typeface="Calibri"/>
                <a:cs typeface="Calibri"/>
              </a:rPr>
              <a:t>в</a:t>
            </a:r>
            <a:r>
              <a:rPr sz="2000" spc="5" dirty="0">
                <a:solidFill>
                  <a:srgbClr val="BF0000"/>
                </a:solidFill>
                <a:latin typeface="Calibri"/>
                <a:cs typeface="Calibri"/>
              </a:rPr>
              <a:t>а</a:t>
            </a:r>
            <a:r>
              <a:rPr sz="2000" spc="-20" dirty="0">
                <a:solidFill>
                  <a:srgbClr val="BF0000"/>
                </a:solidFill>
                <a:latin typeface="Calibri"/>
                <a:cs typeface="Calibri"/>
              </a:rPr>
              <a:t>е</a:t>
            </a:r>
            <a:r>
              <a:rPr sz="2000" dirty="0">
                <a:solidFill>
                  <a:srgbClr val="BF0000"/>
                </a:solidFill>
                <a:latin typeface="Calibri"/>
                <a:cs typeface="Calibri"/>
              </a:rPr>
              <a:t>т	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ап</a:t>
            </a:r>
            <a:r>
              <a:rPr sz="2000" spc="-35" dirty="0">
                <a:solidFill>
                  <a:srgbClr val="0033CC"/>
                </a:solidFill>
                <a:latin typeface="Calibri"/>
                <a:cs typeface="Calibri"/>
              </a:rPr>
              <a:t>е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лляци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и	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п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о	в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2000" spc="0" dirty="0">
                <a:solidFill>
                  <a:srgbClr val="0033CC"/>
                </a:solidFill>
                <a:latin typeface="Calibri"/>
                <a:cs typeface="Calibri"/>
              </a:rPr>
              <a:t>п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р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осам  с</a:t>
            </a:r>
            <a:r>
              <a:rPr sz="2000" spc="-65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2000" spc="-20" dirty="0">
                <a:solidFill>
                  <a:srgbClr val="0033CC"/>
                </a:solidFill>
                <a:latin typeface="Calibri"/>
                <a:cs typeface="Calibri"/>
              </a:rPr>
              <a:t>д</a:t>
            </a:r>
            <a:r>
              <a:rPr sz="2000" spc="-10" dirty="0">
                <a:solidFill>
                  <a:srgbClr val="0033CC"/>
                </a:solidFill>
                <a:latin typeface="Calibri"/>
                <a:cs typeface="Calibri"/>
              </a:rPr>
              <a:t>е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р</a:t>
            </a:r>
            <a:r>
              <a:rPr sz="2000" spc="-40" dirty="0">
                <a:solidFill>
                  <a:srgbClr val="0033CC"/>
                </a:solidFill>
                <a:latin typeface="Calibri"/>
                <a:cs typeface="Calibri"/>
              </a:rPr>
              <a:t>ж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ани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я	и	ст</a:t>
            </a:r>
            <a:r>
              <a:rPr sz="2000" spc="-25" dirty="0">
                <a:solidFill>
                  <a:srgbClr val="0033CC"/>
                </a:solidFill>
                <a:latin typeface="Calibri"/>
                <a:cs typeface="Calibri"/>
              </a:rPr>
              <a:t>р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у</a:t>
            </a:r>
            <a:r>
              <a:rPr sz="2000" spc="-10" dirty="0">
                <a:solidFill>
                  <a:srgbClr val="0033CC"/>
                </a:solidFill>
                <a:latin typeface="Calibri"/>
                <a:cs typeface="Calibri"/>
              </a:rPr>
              <a:t>к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т</a:t>
            </a:r>
            <a:r>
              <a:rPr sz="2000" spc="5" dirty="0">
                <a:solidFill>
                  <a:srgbClr val="0033CC"/>
                </a:solidFill>
                <a:latin typeface="Calibri"/>
                <a:cs typeface="Calibri"/>
              </a:rPr>
              <a:t>у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р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ы	экза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м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е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наци</a:t>
            </a:r>
            <a:r>
              <a:rPr sz="2000" spc="-10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нны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х	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м</a:t>
            </a:r>
            <a:r>
              <a:rPr sz="2000" spc="-10" dirty="0">
                <a:solidFill>
                  <a:srgbClr val="0033CC"/>
                </a:solidFill>
                <a:latin typeface="Calibri"/>
                <a:cs typeface="Calibri"/>
              </a:rPr>
              <a:t>а</a:t>
            </a:r>
            <a:r>
              <a:rPr sz="2000" spc="-25" dirty="0">
                <a:solidFill>
                  <a:srgbClr val="0033CC"/>
                </a:solidFill>
                <a:latin typeface="Calibri"/>
                <a:cs typeface="Calibri"/>
              </a:rPr>
              <a:t>т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е</a:t>
            </a:r>
            <a:r>
              <a:rPr sz="2000" spc="0" dirty="0">
                <a:solidFill>
                  <a:srgbClr val="0033CC"/>
                </a:solidFill>
                <a:latin typeface="Calibri"/>
                <a:cs typeface="Calibri"/>
              </a:rPr>
              <a:t>р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иал</a:t>
            </a:r>
            <a:r>
              <a:rPr sz="2000" spc="-10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в	</a:t>
            </a:r>
            <a:r>
              <a:rPr sz="2000" spc="0" dirty="0">
                <a:solidFill>
                  <a:srgbClr val="0033CC"/>
                </a:solidFill>
                <a:latin typeface="Calibri"/>
                <a:cs typeface="Calibri"/>
              </a:rPr>
              <a:t>п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о		уч</a:t>
            </a:r>
            <a:r>
              <a:rPr sz="2000" spc="-10" dirty="0">
                <a:solidFill>
                  <a:srgbClr val="0033CC"/>
                </a:solidFill>
                <a:latin typeface="Calibri"/>
                <a:cs typeface="Calibri"/>
              </a:rPr>
              <a:t>е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б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ны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м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97317" y="1357629"/>
            <a:ext cx="321881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56055" algn="l"/>
                <a:tab pos="1820545" algn="l"/>
              </a:tabLst>
            </a:pPr>
            <a:r>
              <a:rPr sz="2000" spc="5" dirty="0">
                <a:solidFill>
                  <a:srgbClr val="0033CC"/>
                </a:solidFill>
                <a:latin typeface="Calibri"/>
                <a:cs typeface="Calibri"/>
              </a:rPr>
              <a:t>с</a:t>
            </a:r>
            <a:r>
              <a:rPr sz="2000" spc="-30" dirty="0">
                <a:solidFill>
                  <a:srgbClr val="0033CC"/>
                </a:solidFill>
                <a:latin typeface="Calibri"/>
                <a:cs typeface="Calibri"/>
              </a:rPr>
              <a:t>в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я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занн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ы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м	с	</a:t>
            </a:r>
            <a:r>
              <a:rPr sz="2000" spc="-10" dirty="0">
                <a:solidFill>
                  <a:srgbClr val="0033CC"/>
                </a:solidFill>
                <a:latin typeface="Calibri"/>
                <a:cs typeface="Calibri"/>
              </a:rPr>
              <a:t>н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а</a:t>
            </a:r>
            <a:r>
              <a:rPr sz="2000" spc="-10" dirty="0">
                <a:solidFill>
                  <a:srgbClr val="0033CC"/>
                </a:solidFill>
                <a:latin typeface="Calibri"/>
                <a:cs typeface="Calibri"/>
              </a:rPr>
              <a:t>р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уше</a:t>
            </a:r>
            <a:r>
              <a:rPr sz="2000" spc="-10" dirty="0">
                <a:solidFill>
                  <a:srgbClr val="0033CC"/>
                </a:solidFill>
                <a:latin typeface="Calibri"/>
                <a:cs typeface="Calibri"/>
              </a:rPr>
              <a:t>н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и</a:t>
            </a:r>
            <a:r>
              <a:rPr sz="2000" spc="-10" dirty="0">
                <a:solidFill>
                  <a:srgbClr val="0033CC"/>
                </a:solidFill>
                <a:latin typeface="Calibri"/>
                <a:cs typeface="Calibri"/>
              </a:rPr>
              <a:t>е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м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91869" y="1357629"/>
            <a:ext cx="447611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550670" algn="l"/>
                <a:tab pos="1718945" algn="l"/>
                <a:tab pos="1927860" algn="l"/>
                <a:tab pos="2820035" algn="l"/>
                <a:tab pos="3174365" algn="l"/>
                <a:tab pos="3342004" algn="l"/>
              </a:tabLst>
            </a:pP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п</a:t>
            </a:r>
            <a:r>
              <a:rPr sz="2000" spc="0" dirty="0">
                <a:solidFill>
                  <a:srgbClr val="0033CC"/>
                </a:solidFill>
                <a:latin typeface="Calibri"/>
                <a:cs typeface="Calibri"/>
              </a:rPr>
              <a:t>р</a:t>
            </a:r>
            <a:r>
              <a:rPr sz="2000" spc="-40" dirty="0">
                <a:solidFill>
                  <a:srgbClr val="0033CC"/>
                </a:solidFill>
                <a:latin typeface="Calibri"/>
                <a:cs typeface="Calibri"/>
              </a:rPr>
              <a:t>е</a:t>
            </a:r>
            <a:r>
              <a:rPr sz="2000" spc="-10" dirty="0">
                <a:solidFill>
                  <a:srgbClr val="0033CC"/>
                </a:solidFill>
                <a:latin typeface="Calibri"/>
                <a:cs typeface="Calibri"/>
              </a:rPr>
              <a:t>д</a:t>
            </a:r>
            <a:r>
              <a:rPr sz="2000" spc="0" dirty="0">
                <a:solidFill>
                  <a:srgbClr val="0033CC"/>
                </a:solidFill>
                <a:latin typeface="Calibri"/>
                <a:cs typeface="Calibri"/>
              </a:rPr>
              <a:t>м</a:t>
            </a:r>
            <a:r>
              <a:rPr sz="2000" spc="-20" dirty="0">
                <a:solidFill>
                  <a:srgbClr val="0033CC"/>
                </a:solidFill>
                <a:latin typeface="Calibri"/>
                <a:cs typeface="Calibri"/>
              </a:rPr>
              <a:t>е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та</a:t>
            </a:r>
            <a:r>
              <a:rPr sz="2000" spc="0" dirty="0">
                <a:solidFill>
                  <a:srgbClr val="0033CC"/>
                </a:solidFill>
                <a:latin typeface="Calibri"/>
                <a:cs typeface="Calibri"/>
              </a:rPr>
              <a:t>м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,	а		та</a:t>
            </a:r>
            <a:r>
              <a:rPr sz="2000" spc="-10" dirty="0">
                <a:solidFill>
                  <a:srgbClr val="0033CC"/>
                </a:solidFill>
                <a:latin typeface="Calibri"/>
                <a:cs typeface="Calibri"/>
              </a:rPr>
              <a:t>к</a:t>
            </a:r>
            <a:r>
              <a:rPr sz="2000" spc="-20" dirty="0">
                <a:solidFill>
                  <a:srgbClr val="0033CC"/>
                </a:solidFill>
                <a:latin typeface="Calibri"/>
                <a:cs typeface="Calibri"/>
              </a:rPr>
              <a:t>ж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е	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п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о		в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2000" spc="0" dirty="0">
                <a:solidFill>
                  <a:srgbClr val="0033CC"/>
                </a:solidFill>
                <a:latin typeface="Calibri"/>
                <a:cs typeface="Calibri"/>
              </a:rPr>
              <a:t>п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р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оса</a:t>
            </a:r>
            <a:r>
              <a:rPr sz="2000" spc="0" dirty="0">
                <a:solidFill>
                  <a:srgbClr val="0033CC"/>
                </a:solidFill>
                <a:latin typeface="Calibri"/>
                <a:cs typeface="Calibri"/>
              </a:rPr>
              <a:t>м</a:t>
            </a:r>
            <a:r>
              <a:rPr sz="2000" dirty="0">
                <a:solidFill>
                  <a:srgbClr val="0033CC"/>
                </a:solidFill>
                <a:latin typeface="Calibri"/>
                <a:cs typeface="Calibri"/>
              </a:rPr>
              <a:t>,  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обучающимся		требований	</a:t>
            </a:r>
            <a:r>
              <a:rPr sz="2000" spc="-10" dirty="0">
                <a:solidFill>
                  <a:srgbClr val="0033CC"/>
                </a:solidFill>
                <a:latin typeface="Calibri"/>
                <a:cs typeface="Calibri"/>
              </a:rPr>
              <a:t>настоящего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74473" y="1662429"/>
            <a:ext cx="334137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06805" algn="l"/>
                <a:tab pos="1681480" algn="l"/>
              </a:tabLst>
            </a:pPr>
            <a:r>
              <a:rPr sz="2000" spc="-10" dirty="0">
                <a:solidFill>
                  <a:srgbClr val="0033CC"/>
                </a:solidFill>
                <a:latin typeface="Calibri"/>
                <a:cs typeface="Calibri"/>
              </a:rPr>
              <a:t>Порядка	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или	неправильного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91869" y="1967229"/>
            <a:ext cx="434022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оформления экзаменационной</a:t>
            </a:r>
            <a:r>
              <a:rPr sz="2000" spc="-35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33CC"/>
                </a:solidFill>
                <a:latin typeface="Calibri"/>
                <a:cs typeface="Calibri"/>
              </a:rPr>
              <a:t>работы.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42239" y="2571750"/>
            <a:ext cx="8801100" cy="1643380"/>
          </a:xfrm>
          <a:custGeom>
            <a:avLst/>
            <a:gdLst/>
            <a:ahLst/>
            <a:cxnLst/>
            <a:rect l="l" t="t" r="r" b="b"/>
            <a:pathLst>
              <a:path w="8801100" h="1643379">
                <a:moveTo>
                  <a:pt x="0" y="0"/>
                </a:moveTo>
                <a:lnTo>
                  <a:pt x="8801100" y="0"/>
                </a:lnTo>
                <a:lnTo>
                  <a:pt x="8801100" y="1643380"/>
                </a:lnTo>
                <a:lnTo>
                  <a:pt x="0" y="1643380"/>
                </a:lnTo>
                <a:lnTo>
                  <a:pt x="0" y="0"/>
                </a:lnTo>
                <a:close/>
              </a:path>
            </a:pathLst>
          </a:custGeom>
          <a:ln w="25518">
            <a:solidFill>
              <a:srgbClr val="BF4F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2239" y="25717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BF4F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43340" y="42151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BF4F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54999" y="2584509"/>
            <a:ext cx="8775700" cy="161798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4290" rIns="0" bIns="0" rtlCol="0">
            <a:spAutoFit/>
          </a:bodyPr>
          <a:lstStyle/>
          <a:p>
            <a:pPr marL="76835" marR="73025" algn="just">
              <a:lnSpc>
                <a:spcPct val="100000"/>
              </a:lnSpc>
              <a:spcBef>
                <a:spcPts val="270"/>
              </a:spcBef>
            </a:pPr>
            <a:r>
              <a:rPr sz="2400" spc="-10" dirty="0">
                <a:solidFill>
                  <a:srgbClr val="0033CC"/>
                </a:solidFill>
                <a:latin typeface="Calibri"/>
                <a:cs typeface="Calibri"/>
              </a:rPr>
              <a:t>Апелляцию </a:t>
            </a:r>
            <a:r>
              <a:rPr sz="2400" dirty="0">
                <a:solidFill>
                  <a:srgbClr val="0033CC"/>
                </a:solidFill>
                <a:latin typeface="Calibri"/>
                <a:cs typeface="Calibri"/>
              </a:rPr>
              <a:t>о </a:t>
            </a:r>
            <a:r>
              <a:rPr sz="2400" spc="-5" dirty="0">
                <a:solidFill>
                  <a:srgbClr val="0033CC"/>
                </a:solidFill>
                <a:latin typeface="Calibri"/>
                <a:cs typeface="Calibri"/>
              </a:rPr>
              <a:t>нарушении </a:t>
            </a:r>
            <a:r>
              <a:rPr sz="2400" spc="-10" dirty="0">
                <a:solidFill>
                  <a:srgbClr val="0033CC"/>
                </a:solidFill>
                <a:latin typeface="Calibri"/>
                <a:cs typeface="Calibri"/>
              </a:rPr>
              <a:t>установленного порядка проведения  </a:t>
            </a:r>
            <a:r>
              <a:rPr sz="2400" spc="-5" dirty="0">
                <a:solidFill>
                  <a:srgbClr val="0033CC"/>
                </a:solidFill>
                <a:latin typeface="Calibri"/>
                <a:cs typeface="Calibri"/>
              </a:rPr>
              <a:t>ГИА обучающийся </a:t>
            </a:r>
            <a:r>
              <a:rPr sz="2400" spc="-20" dirty="0">
                <a:solidFill>
                  <a:srgbClr val="0033CC"/>
                </a:solidFill>
                <a:latin typeface="Calibri"/>
                <a:cs typeface="Calibri"/>
              </a:rPr>
              <a:t>подает </a:t>
            </a:r>
            <a:r>
              <a:rPr sz="2400" dirty="0">
                <a:solidFill>
                  <a:srgbClr val="BF0000"/>
                </a:solidFill>
                <a:latin typeface="Calibri"/>
                <a:cs typeface="Calibri"/>
              </a:rPr>
              <a:t>в </a:t>
            </a:r>
            <a:r>
              <a:rPr sz="2400" spc="-5" dirty="0">
                <a:solidFill>
                  <a:srgbClr val="BF0000"/>
                </a:solidFill>
                <a:latin typeface="Calibri"/>
                <a:cs typeface="Calibri"/>
              </a:rPr>
              <a:t>день </a:t>
            </a:r>
            <a:r>
              <a:rPr sz="2400" spc="-10" dirty="0">
                <a:solidFill>
                  <a:srgbClr val="BF0000"/>
                </a:solidFill>
                <a:latin typeface="Calibri"/>
                <a:cs typeface="Calibri"/>
              </a:rPr>
              <a:t>проведения </a:t>
            </a:r>
            <a:r>
              <a:rPr sz="2400" spc="-5" dirty="0">
                <a:solidFill>
                  <a:srgbClr val="BF0000"/>
                </a:solidFill>
                <a:latin typeface="Calibri"/>
                <a:cs typeface="Calibri"/>
              </a:rPr>
              <a:t>экзамена по  </a:t>
            </a:r>
            <a:r>
              <a:rPr sz="2400" spc="-15" dirty="0">
                <a:solidFill>
                  <a:srgbClr val="BF0000"/>
                </a:solidFill>
                <a:latin typeface="Calibri"/>
                <a:cs typeface="Calibri"/>
              </a:rPr>
              <a:t>соответствующему </a:t>
            </a:r>
            <a:r>
              <a:rPr sz="2400" spc="-5" dirty="0">
                <a:solidFill>
                  <a:srgbClr val="BF0000"/>
                </a:solidFill>
                <a:latin typeface="Calibri"/>
                <a:cs typeface="Calibri"/>
              </a:rPr>
              <a:t>учебному</a:t>
            </a:r>
            <a:r>
              <a:rPr sz="2400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BF0000"/>
                </a:solidFill>
                <a:latin typeface="Calibri"/>
                <a:cs typeface="Calibri"/>
              </a:rPr>
              <a:t>предмету</a:t>
            </a:r>
            <a:r>
              <a:rPr sz="2400" spc="-5" dirty="0">
                <a:solidFill>
                  <a:srgbClr val="0033CC"/>
                </a:solidFill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Не </a:t>
            </a:r>
            <a:r>
              <a:rPr sz="2400" b="1" spc="-15" dirty="0">
                <a:solidFill>
                  <a:srgbClr val="0033CC"/>
                </a:solidFill>
                <a:latin typeface="Calibri"/>
                <a:cs typeface="Calibri"/>
              </a:rPr>
              <a:t>выходя </a:t>
            </a:r>
            <a:r>
              <a:rPr sz="2400" b="1" dirty="0">
                <a:solidFill>
                  <a:srgbClr val="0033CC"/>
                </a:solidFill>
                <a:latin typeface="Calibri"/>
                <a:cs typeface="Calibri"/>
              </a:rPr>
              <a:t>из</a:t>
            </a:r>
            <a:r>
              <a:rPr sz="2400" b="1" spc="-15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33CC"/>
                </a:solidFill>
                <a:latin typeface="Calibri"/>
                <a:cs typeface="Calibri"/>
              </a:rPr>
              <a:t>ППЭ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14629" y="4286250"/>
            <a:ext cx="8714740" cy="2505710"/>
          </a:xfrm>
          <a:custGeom>
            <a:avLst/>
            <a:gdLst/>
            <a:ahLst/>
            <a:cxnLst/>
            <a:rect l="l" t="t" r="r" b="b"/>
            <a:pathLst>
              <a:path w="8714740" h="2505709">
                <a:moveTo>
                  <a:pt x="8714740" y="0"/>
                </a:moveTo>
                <a:lnTo>
                  <a:pt x="0" y="0"/>
                </a:lnTo>
                <a:lnTo>
                  <a:pt x="0" y="2505710"/>
                </a:lnTo>
                <a:lnTo>
                  <a:pt x="8714740" y="2505710"/>
                </a:lnTo>
                <a:lnTo>
                  <a:pt x="87147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14629" y="4286250"/>
            <a:ext cx="8714740" cy="2505710"/>
          </a:xfrm>
          <a:custGeom>
            <a:avLst/>
            <a:gdLst/>
            <a:ahLst/>
            <a:cxnLst/>
            <a:rect l="l" t="t" r="r" b="b"/>
            <a:pathLst>
              <a:path w="8714740" h="2505709">
                <a:moveTo>
                  <a:pt x="4357370" y="2505710"/>
                </a:moveTo>
                <a:lnTo>
                  <a:pt x="0" y="2505710"/>
                </a:lnTo>
                <a:lnTo>
                  <a:pt x="0" y="0"/>
                </a:lnTo>
                <a:lnTo>
                  <a:pt x="8714740" y="0"/>
                </a:lnTo>
                <a:lnTo>
                  <a:pt x="8714740" y="2505710"/>
                </a:lnTo>
                <a:lnTo>
                  <a:pt x="4357370" y="2505710"/>
                </a:lnTo>
                <a:close/>
              </a:path>
            </a:pathLst>
          </a:custGeom>
          <a:ln w="25518">
            <a:solidFill>
              <a:srgbClr val="BF4F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92100" y="4320540"/>
            <a:ext cx="8561705" cy="12834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590"/>
              </a:lnSpc>
              <a:spcBef>
                <a:spcPts val="100"/>
              </a:spcBef>
            </a:pPr>
            <a:r>
              <a:rPr sz="2400" spc="-10" dirty="0">
                <a:solidFill>
                  <a:srgbClr val="0033CC"/>
                </a:solidFill>
                <a:latin typeface="Calibri"/>
                <a:cs typeface="Calibri"/>
              </a:rPr>
              <a:t>Апелляция </a:t>
            </a:r>
            <a:r>
              <a:rPr sz="2400" dirty="0">
                <a:solidFill>
                  <a:srgbClr val="0033CC"/>
                </a:solidFill>
                <a:latin typeface="Calibri"/>
                <a:cs typeface="Calibri"/>
              </a:rPr>
              <a:t>о </a:t>
            </a:r>
            <a:r>
              <a:rPr sz="2400" spc="-15" dirty="0">
                <a:solidFill>
                  <a:srgbClr val="0033CC"/>
                </a:solidFill>
                <a:latin typeface="Calibri"/>
                <a:cs typeface="Calibri"/>
              </a:rPr>
              <a:t>несогласии </a:t>
            </a:r>
            <a:r>
              <a:rPr sz="2400" dirty="0">
                <a:solidFill>
                  <a:srgbClr val="0033CC"/>
                </a:solidFill>
                <a:latin typeface="Calibri"/>
                <a:cs typeface="Calibri"/>
              </a:rPr>
              <a:t>с </a:t>
            </a:r>
            <a:r>
              <a:rPr sz="2400" spc="-5" dirty="0">
                <a:solidFill>
                  <a:srgbClr val="0033CC"/>
                </a:solidFill>
                <a:latin typeface="Calibri"/>
                <a:cs typeface="Calibri"/>
              </a:rPr>
              <a:t>выставленными</a:t>
            </a:r>
            <a:r>
              <a:rPr sz="2400" spc="-20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33CC"/>
                </a:solidFill>
                <a:latin typeface="Calibri"/>
                <a:cs typeface="Calibri"/>
              </a:rPr>
              <a:t>баллами</a:t>
            </a:r>
            <a:endParaRPr sz="2400" dirty="0">
              <a:latin typeface="Calibri"/>
              <a:cs typeface="Calibri"/>
            </a:endParaRPr>
          </a:p>
          <a:p>
            <a:pPr marL="12700" marR="8890">
              <a:lnSpc>
                <a:spcPct val="79900"/>
              </a:lnSpc>
              <a:spcBef>
                <a:spcPts val="285"/>
              </a:spcBef>
              <a:tabLst>
                <a:tab pos="1397000" algn="l"/>
                <a:tab pos="1734185" algn="l"/>
                <a:tab pos="2966085" algn="l"/>
                <a:tab pos="3742690" algn="l"/>
                <a:tab pos="5000625" algn="l"/>
                <a:tab pos="5845175" algn="l"/>
                <a:tab pos="6323330" algn="l"/>
                <a:tab pos="6991984" algn="l"/>
              </a:tabLst>
            </a:pPr>
            <a:r>
              <a:rPr sz="2400" spc="-15" dirty="0">
                <a:solidFill>
                  <a:srgbClr val="0033CC"/>
                </a:solidFill>
                <a:latin typeface="Calibri"/>
                <a:cs typeface="Calibri"/>
              </a:rPr>
              <a:t>П</a:t>
            </a:r>
            <a:r>
              <a:rPr sz="2400" spc="-80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2400" spc="-5" dirty="0">
                <a:solidFill>
                  <a:srgbClr val="0033CC"/>
                </a:solidFill>
                <a:latin typeface="Calibri"/>
                <a:cs typeface="Calibri"/>
              </a:rPr>
              <a:t>д</a:t>
            </a:r>
            <a:r>
              <a:rPr sz="2400" spc="0" dirty="0">
                <a:solidFill>
                  <a:srgbClr val="0033CC"/>
                </a:solidFill>
                <a:latin typeface="Calibri"/>
                <a:cs typeface="Calibri"/>
              </a:rPr>
              <a:t>а</a:t>
            </a:r>
            <a:r>
              <a:rPr sz="2400" spc="-5" dirty="0">
                <a:solidFill>
                  <a:srgbClr val="0033CC"/>
                </a:solidFill>
                <a:latin typeface="Calibri"/>
                <a:cs typeface="Calibri"/>
              </a:rPr>
              <a:t>е</a:t>
            </a:r>
            <a:r>
              <a:rPr sz="2400" spc="-40" dirty="0">
                <a:solidFill>
                  <a:srgbClr val="0033CC"/>
                </a:solidFill>
                <a:latin typeface="Calibri"/>
                <a:cs typeface="Calibri"/>
              </a:rPr>
              <a:t>т</a:t>
            </a:r>
            <a:r>
              <a:rPr sz="2400" spc="5" dirty="0">
                <a:solidFill>
                  <a:srgbClr val="0033CC"/>
                </a:solidFill>
                <a:latin typeface="Calibri"/>
                <a:cs typeface="Calibri"/>
              </a:rPr>
              <a:t>с</a:t>
            </a:r>
            <a:r>
              <a:rPr sz="2400" dirty="0">
                <a:solidFill>
                  <a:srgbClr val="0033CC"/>
                </a:solidFill>
                <a:latin typeface="Calibri"/>
                <a:cs typeface="Calibri"/>
              </a:rPr>
              <a:t>я	в	</a:t>
            </a:r>
            <a:r>
              <a:rPr sz="2400" spc="-20" dirty="0">
                <a:solidFill>
                  <a:srgbClr val="BF0000"/>
                </a:solidFill>
                <a:latin typeface="Calibri"/>
                <a:cs typeface="Calibri"/>
              </a:rPr>
              <a:t>т</a:t>
            </a:r>
            <a:r>
              <a:rPr sz="2400" dirty="0">
                <a:solidFill>
                  <a:srgbClr val="BF0000"/>
                </a:solidFill>
                <a:latin typeface="Calibri"/>
                <a:cs typeface="Calibri"/>
              </a:rPr>
              <a:t>е</a:t>
            </a:r>
            <a:r>
              <a:rPr sz="2400" spc="-5" dirty="0">
                <a:solidFill>
                  <a:srgbClr val="BF0000"/>
                </a:solidFill>
                <a:latin typeface="Calibri"/>
                <a:cs typeface="Calibri"/>
              </a:rPr>
              <a:t>ч</a:t>
            </a:r>
            <a:r>
              <a:rPr sz="2400" dirty="0">
                <a:solidFill>
                  <a:srgbClr val="BF0000"/>
                </a:solidFill>
                <a:latin typeface="Calibri"/>
                <a:cs typeface="Calibri"/>
              </a:rPr>
              <a:t>е</a:t>
            </a:r>
            <a:r>
              <a:rPr sz="2400" spc="0" dirty="0">
                <a:solidFill>
                  <a:srgbClr val="BF0000"/>
                </a:solidFill>
                <a:latin typeface="Calibri"/>
                <a:cs typeface="Calibri"/>
              </a:rPr>
              <a:t>н</a:t>
            </a:r>
            <a:r>
              <a:rPr sz="2400" spc="-10" dirty="0">
                <a:solidFill>
                  <a:srgbClr val="BF0000"/>
                </a:solidFill>
                <a:latin typeface="Calibri"/>
                <a:cs typeface="Calibri"/>
              </a:rPr>
              <a:t>и</a:t>
            </a:r>
            <a:r>
              <a:rPr sz="2400" dirty="0">
                <a:solidFill>
                  <a:srgbClr val="BF0000"/>
                </a:solidFill>
                <a:latin typeface="Calibri"/>
                <a:cs typeface="Calibri"/>
              </a:rPr>
              <a:t>е	</a:t>
            </a:r>
            <a:r>
              <a:rPr sz="2400" spc="-5" dirty="0">
                <a:solidFill>
                  <a:srgbClr val="BF0000"/>
                </a:solidFill>
                <a:latin typeface="Calibri"/>
                <a:cs typeface="Calibri"/>
              </a:rPr>
              <a:t>д</a:t>
            </a:r>
            <a:r>
              <a:rPr sz="2400" spc="-10" dirty="0">
                <a:solidFill>
                  <a:srgbClr val="BF0000"/>
                </a:solidFill>
                <a:latin typeface="Calibri"/>
                <a:cs typeface="Calibri"/>
              </a:rPr>
              <a:t>в</a:t>
            </a:r>
            <a:r>
              <a:rPr sz="2400" spc="5" dirty="0">
                <a:solidFill>
                  <a:srgbClr val="BF0000"/>
                </a:solidFill>
                <a:latin typeface="Calibri"/>
                <a:cs typeface="Calibri"/>
              </a:rPr>
              <a:t>у</a:t>
            </a:r>
            <a:r>
              <a:rPr sz="2400" dirty="0">
                <a:solidFill>
                  <a:srgbClr val="BF0000"/>
                </a:solidFill>
                <a:latin typeface="Calibri"/>
                <a:cs typeface="Calibri"/>
              </a:rPr>
              <a:t>х	</a:t>
            </a:r>
            <a:r>
              <a:rPr sz="2400" spc="-5" dirty="0">
                <a:solidFill>
                  <a:srgbClr val="BF0000"/>
                </a:solidFill>
                <a:latin typeface="Calibri"/>
                <a:cs typeface="Calibri"/>
              </a:rPr>
              <a:t>раб</a:t>
            </a:r>
            <a:r>
              <a:rPr sz="2400" dirty="0">
                <a:solidFill>
                  <a:srgbClr val="BF0000"/>
                </a:solidFill>
                <a:latin typeface="Calibri"/>
                <a:cs typeface="Calibri"/>
              </a:rPr>
              <a:t>о</a:t>
            </a:r>
            <a:r>
              <a:rPr sz="2400" spc="-5" dirty="0">
                <a:solidFill>
                  <a:srgbClr val="BF0000"/>
                </a:solidFill>
                <a:latin typeface="Calibri"/>
                <a:cs typeface="Calibri"/>
              </a:rPr>
              <a:t>ч</a:t>
            </a:r>
            <a:r>
              <a:rPr sz="2400" dirty="0">
                <a:solidFill>
                  <a:srgbClr val="BF0000"/>
                </a:solidFill>
                <a:latin typeface="Calibri"/>
                <a:cs typeface="Calibri"/>
              </a:rPr>
              <a:t>их	</a:t>
            </a:r>
            <a:r>
              <a:rPr sz="2400" spc="0" dirty="0">
                <a:solidFill>
                  <a:srgbClr val="BF0000"/>
                </a:solidFill>
                <a:latin typeface="Calibri"/>
                <a:cs typeface="Calibri"/>
              </a:rPr>
              <a:t>д</a:t>
            </a:r>
            <a:r>
              <a:rPr sz="2400" spc="-5" dirty="0">
                <a:solidFill>
                  <a:srgbClr val="BF0000"/>
                </a:solidFill>
                <a:latin typeface="Calibri"/>
                <a:cs typeface="Calibri"/>
              </a:rPr>
              <a:t>н</a:t>
            </a:r>
            <a:r>
              <a:rPr sz="2400" dirty="0">
                <a:solidFill>
                  <a:srgbClr val="BF0000"/>
                </a:solidFill>
                <a:latin typeface="Calibri"/>
                <a:cs typeface="Calibri"/>
              </a:rPr>
              <a:t>ей	</a:t>
            </a:r>
            <a:r>
              <a:rPr sz="2400" dirty="0">
                <a:solidFill>
                  <a:srgbClr val="0033CC"/>
                </a:solidFill>
                <a:latin typeface="Calibri"/>
                <a:cs typeface="Calibri"/>
              </a:rPr>
              <a:t>со	</a:t>
            </a:r>
            <a:r>
              <a:rPr sz="2400" spc="0" dirty="0">
                <a:solidFill>
                  <a:srgbClr val="0033CC"/>
                </a:solidFill>
                <a:latin typeface="Calibri"/>
                <a:cs typeface="Calibri"/>
              </a:rPr>
              <a:t>д</a:t>
            </a:r>
            <a:r>
              <a:rPr sz="2400" spc="-5" dirty="0">
                <a:solidFill>
                  <a:srgbClr val="0033CC"/>
                </a:solidFill>
                <a:latin typeface="Calibri"/>
                <a:cs typeface="Calibri"/>
              </a:rPr>
              <a:t>н</a:t>
            </a:r>
            <a:r>
              <a:rPr sz="2400" dirty="0">
                <a:solidFill>
                  <a:srgbClr val="0033CC"/>
                </a:solidFill>
                <a:latin typeface="Calibri"/>
                <a:cs typeface="Calibri"/>
              </a:rPr>
              <a:t>я	</a:t>
            </a:r>
            <a:r>
              <a:rPr sz="2400" spc="-10" dirty="0">
                <a:solidFill>
                  <a:srgbClr val="0033CC"/>
                </a:solidFill>
                <a:latin typeface="Calibri"/>
                <a:cs typeface="Calibri"/>
              </a:rPr>
              <a:t>о</a:t>
            </a:r>
            <a:r>
              <a:rPr sz="2400" spc="-5" dirty="0">
                <a:solidFill>
                  <a:srgbClr val="0033CC"/>
                </a:solidFill>
                <a:latin typeface="Calibri"/>
                <a:cs typeface="Calibri"/>
              </a:rPr>
              <a:t>б</a:t>
            </a:r>
            <a:r>
              <a:rPr sz="2400" dirty="0">
                <a:solidFill>
                  <a:srgbClr val="0033CC"/>
                </a:solidFill>
                <a:latin typeface="Calibri"/>
                <a:cs typeface="Calibri"/>
              </a:rPr>
              <a:t>ъ</a:t>
            </a:r>
            <a:r>
              <a:rPr sz="2400" spc="-5" dirty="0">
                <a:solidFill>
                  <a:srgbClr val="0033CC"/>
                </a:solidFill>
                <a:latin typeface="Calibri"/>
                <a:cs typeface="Calibri"/>
              </a:rPr>
              <a:t>я</a:t>
            </a:r>
            <a:r>
              <a:rPr sz="2400" spc="-30" dirty="0">
                <a:solidFill>
                  <a:srgbClr val="0033CC"/>
                </a:solidFill>
                <a:latin typeface="Calibri"/>
                <a:cs typeface="Calibri"/>
              </a:rPr>
              <a:t>в</a:t>
            </a:r>
            <a:r>
              <a:rPr sz="2400" dirty="0">
                <a:solidFill>
                  <a:srgbClr val="0033CC"/>
                </a:solidFill>
                <a:latin typeface="Calibri"/>
                <a:cs typeface="Calibri"/>
              </a:rPr>
              <a:t>ле</a:t>
            </a:r>
            <a:r>
              <a:rPr sz="2400" spc="-5" dirty="0">
                <a:solidFill>
                  <a:srgbClr val="0033CC"/>
                </a:solidFill>
                <a:latin typeface="Calibri"/>
                <a:cs typeface="Calibri"/>
              </a:rPr>
              <a:t>н</a:t>
            </a:r>
            <a:r>
              <a:rPr sz="2400" dirty="0">
                <a:solidFill>
                  <a:srgbClr val="0033CC"/>
                </a:solidFill>
                <a:latin typeface="Calibri"/>
                <a:cs typeface="Calibri"/>
              </a:rPr>
              <a:t>ия  </a:t>
            </a:r>
            <a:r>
              <a:rPr sz="2400" spc="-25" dirty="0">
                <a:solidFill>
                  <a:srgbClr val="0033CC"/>
                </a:solidFill>
                <a:latin typeface="Calibri"/>
                <a:cs typeface="Calibri"/>
              </a:rPr>
              <a:t>результатов </a:t>
            </a:r>
            <a:r>
              <a:rPr sz="2400" spc="-5" dirty="0">
                <a:solidFill>
                  <a:srgbClr val="0033CC"/>
                </a:solidFill>
                <a:latin typeface="Calibri"/>
                <a:cs typeface="Calibri"/>
              </a:rPr>
              <a:t>ГИА по </a:t>
            </a:r>
            <a:r>
              <a:rPr sz="2400" spc="-15" dirty="0">
                <a:solidFill>
                  <a:srgbClr val="0033CC"/>
                </a:solidFill>
                <a:latin typeface="Calibri"/>
                <a:cs typeface="Calibri"/>
              </a:rPr>
              <a:t>соответствующему </a:t>
            </a:r>
            <a:r>
              <a:rPr sz="2400" spc="-5" dirty="0">
                <a:solidFill>
                  <a:srgbClr val="0033CC"/>
                </a:solidFill>
                <a:latin typeface="Calibri"/>
                <a:cs typeface="Calibri"/>
              </a:rPr>
              <a:t>учебному</a:t>
            </a:r>
            <a:r>
              <a:rPr sz="2400" spc="15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033CC"/>
                </a:solidFill>
                <a:latin typeface="Calibri"/>
                <a:cs typeface="Calibri"/>
              </a:rPr>
              <a:t>предмету.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3400" y="0"/>
            <a:ext cx="910082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666750" cy="685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40739" y="1579879"/>
            <a:ext cx="7998461" cy="5207836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ru-RU" sz="3000" b="1" u="sng" spc="-1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Гуманитарный профиль</a:t>
            </a:r>
            <a:r>
              <a:rPr lang="ru-RU" sz="3000" u="sng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000" b="1" u="sng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000" b="1" u="sng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глубенно</a:t>
            </a:r>
            <a:r>
              <a:rPr lang="ru-RU" sz="3000" b="1" u="sng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0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800" b="1" spc="-2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итература</a:t>
            </a:r>
            <a:r>
              <a:rPr lang="ru-RU" sz="2800" b="1" spc="-2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spc="-2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иностр.язык</a:t>
            </a:r>
            <a:r>
              <a:rPr lang="ru-RU" sz="2800" b="1" spc="-2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spc="-2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</a:t>
            </a:r>
          </a:p>
          <a:p>
            <a:pPr marL="355600" indent="-342900">
              <a:lnSpc>
                <a:spcPct val="100000"/>
              </a:lnSpc>
              <a:spcBef>
                <a:spcPts val="4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ru-RU" sz="3000" b="1" u="sng" spc="-15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Естественно-научный профиль(медицинский):</a:t>
            </a:r>
            <a:r>
              <a:rPr lang="ru-RU" sz="3000" b="1" spc="-2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Углубленно:</a:t>
            </a:r>
          </a:p>
          <a:p>
            <a:pPr marL="12700">
              <a:lnSpc>
                <a:spcPct val="100000"/>
              </a:lnSpc>
              <a:spcBef>
                <a:spcPts val="490"/>
              </a:spcBef>
              <a:tabLst>
                <a:tab pos="354965" algn="l"/>
                <a:tab pos="355600" algn="l"/>
              </a:tabLst>
            </a:pPr>
            <a:r>
              <a:rPr lang="ru-RU" sz="3000" b="1" spc="-15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химия</a:t>
            </a:r>
            <a:r>
              <a:rPr lang="ru-RU" sz="3000" b="1" spc="-15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биология</a:t>
            </a:r>
            <a:endParaRPr sz="3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 pitchFamily="34" charset="0"/>
              <a:buChar char="•"/>
            </a:pPr>
            <a:r>
              <a:rPr lang="ru-RU" sz="2800" b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Технологический</a:t>
            </a:r>
            <a:r>
              <a:rPr lang="ru-RU" sz="2800" b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математика, физика, информатика</a:t>
            </a:r>
            <a:endParaRPr lang="ru-RU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 pitchFamily="34" charset="0"/>
              <a:buChar char="•"/>
            </a:pPr>
            <a:r>
              <a:rPr lang="ru-RU" sz="3000" b="1" u="sng" spc="-15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Социально-экономический: математика, география, </a:t>
            </a:r>
            <a:r>
              <a:rPr lang="ru-RU" sz="3000" b="1" u="sng" spc="-15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обществознание</a:t>
            </a:r>
            <a:endParaRPr sz="3000" u="sng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marR="184150" indent="-342900">
              <a:lnSpc>
                <a:spcPts val="3240"/>
              </a:lnSpc>
              <a:spcBef>
                <a:spcPts val="790"/>
              </a:spcBef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проекты, </a:t>
            </a:r>
            <a:r>
              <a:rPr lang="ru-RU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элективы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соответствии с профилем</a:t>
            </a:r>
            <a:endParaRPr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40739" y="219709"/>
            <a:ext cx="7846061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60119" marR="5080" indent="-947419" algn="ctr">
              <a:lnSpc>
                <a:spcPct val="100000"/>
              </a:lnSpc>
              <a:spcBef>
                <a:spcPts val="100"/>
              </a:spcBef>
            </a:pPr>
            <a:r>
              <a:rPr sz="320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Профильное</a:t>
            </a:r>
            <a:r>
              <a:rPr lang="ru-RU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1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</a:t>
            </a:r>
            <a:r>
              <a:rPr lang="ru-RU" sz="3200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3200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10-11 классы   </a:t>
            </a:r>
            <a:r>
              <a:rPr sz="3200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-20</a:t>
            </a:r>
            <a:r>
              <a:rPr lang="ru-RU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sz="3200" spc="-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4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уч.г</a:t>
            </a:r>
            <a:r>
              <a:rPr lang="ru-RU" sz="3200" spc="-4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</a:t>
            </a:r>
            <a:r>
              <a:rPr sz="3200" spc="-4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762000"/>
            <a:ext cx="39624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" y="228600"/>
            <a:ext cx="4800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spcBef>
                <a:spcPct val="20000"/>
              </a:spcBef>
              <a:spcAft>
                <a:spcPts val="600"/>
              </a:spcAft>
              <a:buClr>
                <a:srgbClr val="903163"/>
              </a:buClr>
              <a:buSzPct val="92000"/>
            </a:pPr>
            <a:r>
              <a:rPr lang="ru-RU" sz="8000" dirty="0">
                <a:solidFill>
                  <a:srgbClr val="4D1434">
                    <a:lumMod val="90000"/>
                    <a:lumOff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8000" dirty="0">
              <a:solidFill>
                <a:srgbClr val="4D1434">
                  <a:lumMod val="90000"/>
                  <a:lumOff val="1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75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0082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666750" cy="685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19150" y="-85708"/>
            <a:ext cx="7462520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4800" spc="-10" dirty="0">
                <a:solidFill>
                  <a:srgbClr val="C00000"/>
                </a:solidFill>
                <a:latin typeface="Calibri"/>
                <a:cs typeface="Calibri"/>
              </a:rPr>
              <a:t>Основные </a:t>
            </a:r>
            <a:r>
              <a:rPr sz="4800" spc="-5" dirty="0">
                <a:solidFill>
                  <a:srgbClr val="C00000"/>
                </a:solidFill>
                <a:latin typeface="Calibri"/>
                <a:cs typeface="Calibri"/>
              </a:rPr>
              <a:t>вопросы</a:t>
            </a:r>
            <a:r>
              <a:rPr sz="4800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4800" spc="-5" dirty="0">
                <a:solidFill>
                  <a:srgbClr val="C00000"/>
                </a:solidFill>
                <a:latin typeface="Calibri"/>
                <a:cs typeface="Calibri"/>
              </a:rPr>
              <a:t>для  </a:t>
            </a:r>
            <a:r>
              <a:rPr sz="4800" spc="-10" dirty="0" err="1">
                <a:solidFill>
                  <a:srgbClr val="C00000"/>
                </a:solidFill>
                <a:latin typeface="Calibri"/>
                <a:cs typeface="Calibri"/>
              </a:rPr>
              <a:t>рассмотрения</a:t>
            </a:r>
            <a:r>
              <a:rPr sz="4800" spc="-10" dirty="0" smtClean="0">
                <a:solidFill>
                  <a:srgbClr val="C00000"/>
                </a:solidFill>
                <a:latin typeface="Calibri"/>
                <a:cs typeface="Calibri"/>
              </a:rPr>
              <a:t>:</a:t>
            </a:r>
            <a:r>
              <a:rPr lang="ru-RU" sz="4800" spc="-10" dirty="0" smtClean="0">
                <a:solidFill>
                  <a:srgbClr val="C00000"/>
                </a:solidFill>
                <a:latin typeface="Calibri"/>
                <a:cs typeface="Calibri"/>
              </a:rPr>
              <a:t/>
            </a:r>
            <a:br>
              <a:rPr lang="ru-RU" sz="4800" spc="-10" dirty="0" smtClean="0">
                <a:solidFill>
                  <a:srgbClr val="C00000"/>
                </a:solidFill>
                <a:latin typeface="Calibri"/>
                <a:cs typeface="Calibri"/>
              </a:rPr>
            </a:br>
            <a:endParaRPr sz="4800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0739" y="2057398"/>
            <a:ext cx="7676515" cy="3677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99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  <a:tab pos="2237105" algn="l"/>
              </a:tabLst>
            </a:pPr>
            <a:r>
              <a:rPr lang="ru-RU" sz="3200" spc="-15" dirty="0" smtClean="0">
                <a:latin typeface="Calibri"/>
                <a:cs typeface="Calibri"/>
              </a:rPr>
              <a:t>Итоговое собеседование </a:t>
            </a:r>
          </a:p>
          <a:p>
            <a:pPr marL="355600" marR="5080" indent="-342900">
              <a:lnSpc>
                <a:spcPct val="100099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  <a:tab pos="2237105" algn="l"/>
              </a:tabLst>
            </a:pPr>
            <a:r>
              <a:rPr sz="3200" spc="-15" dirty="0" smtClean="0">
                <a:latin typeface="Calibri"/>
                <a:cs typeface="Calibri"/>
              </a:rPr>
              <a:t>ПОРЯДОК</a:t>
            </a:r>
            <a:r>
              <a:rPr sz="3200" spc="-15" dirty="0">
                <a:latin typeface="Calibri"/>
                <a:cs typeface="Calibri"/>
              </a:rPr>
              <a:t>	проведения </a:t>
            </a:r>
            <a:r>
              <a:rPr sz="3200" spc="-5" dirty="0">
                <a:latin typeface="Calibri"/>
                <a:cs typeface="Calibri"/>
              </a:rPr>
              <a:t>ГИА </a:t>
            </a:r>
            <a:r>
              <a:rPr sz="3200" dirty="0">
                <a:latin typeface="Calibri"/>
                <a:cs typeface="Calibri"/>
              </a:rPr>
              <a:t>по  </a:t>
            </a:r>
            <a:r>
              <a:rPr sz="3200" spc="-10" dirty="0">
                <a:latin typeface="Calibri"/>
                <a:cs typeface="Calibri"/>
              </a:rPr>
              <a:t>образовательным </a:t>
            </a:r>
            <a:r>
              <a:rPr sz="3200" spc="-5" dirty="0">
                <a:latin typeface="Calibri"/>
                <a:cs typeface="Calibri"/>
              </a:rPr>
              <a:t>программам </a:t>
            </a:r>
            <a:r>
              <a:rPr sz="3200" spc="-10" dirty="0">
                <a:latin typeface="Calibri"/>
                <a:cs typeface="Calibri"/>
              </a:rPr>
              <a:t>основного  </a:t>
            </a:r>
            <a:r>
              <a:rPr sz="3200" spc="-20" dirty="0">
                <a:latin typeface="Calibri"/>
                <a:cs typeface="Calibri"/>
              </a:rPr>
              <a:t>общего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образования</a:t>
            </a:r>
            <a:endParaRPr sz="32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81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ru-RU" sz="3200" spc="-5" dirty="0" smtClean="0">
                <a:latin typeface="Calibri"/>
                <a:cs typeface="Calibri"/>
              </a:rPr>
              <a:t>Проект </a:t>
            </a:r>
            <a:r>
              <a:rPr lang="ru-RU" sz="3200" spc="-5" dirty="0" err="1" smtClean="0">
                <a:latin typeface="Calibri"/>
                <a:cs typeface="Calibri"/>
              </a:rPr>
              <a:t>р</a:t>
            </a:r>
            <a:r>
              <a:rPr sz="3200" spc="-5" dirty="0" err="1" smtClean="0">
                <a:latin typeface="Calibri"/>
                <a:cs typeface="Calibri"/>
              </a:rPr>
              <a:t>асписание</a:t>
            </a:r>
            <a:r>
              <a:rPr sz="3200" spc="-5" dirty="0" smtClean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ОГЭ</a:t>
            </a:r>
            <a:endParaRPr sz="3200" dirty="0">
              <a:latin typeface="Calibri"/>
              <a:cs typeface="Calibri"/>
            </a:endParaRPr>
          </a:p>
          <a:p>
            <a:pPr marL="355600" marR="1028065" indent="-342900">
              <a:lnSpc>
                <a:spcPct val="100000"/>
              </a:lnSpc>
              <a:spcBef>
                <a:spcPts val="8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Профильное </a:t>
            </a:r>
            <a:r>
              <a:rPr sz="3200" spc="-10" dirty="0">
                <a:latin typeface="Calibri"/>
                <a:cs typeface="Calibri"/>
              </a:rPr>
              <a:t>обучение </a:t>
            </a:r>
            <a:r>
              <a:rPr sz="3200" dirty="0" err="1">
                <a:latin typeface="Calibri"/>
                <a:cs typeface="Calibri"/>
              </a:rPr>
              <a:t>на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 smtClean="0">
                <a:latin typeface="Calibri"/>
                <a:cs typeface="Calibri"/>
              </a:rPr>
              <a:t>20</a:t>
            </a:r>
            <a:r>
              <a:rPr lang="en-US" sz="3200" spc="-10" dirty="0" smtClean="0">
                <a:latin typeface="Calibri"/>
                <a:cs typeface="Calibri"/>
              </a:rPr>
              <a:t>2</a:t>
            </a:r>
            <a:r>
              <a:rPr lang="ru-RU" sz="3200" spc="-10" dirty="0">
                <a:latin typeface="Calibri"/>
                <a:cs typeface="Calibri"/>
              </a:rPr>
              <a:t>4</a:t>
            </a:r>
            <a:r>
              <a:rPr sz="3200" spc="-10" dirty="0" smtClean="0">
                <a:latin typeface="Calibri"/>
                <a:cs typeface="Calibri"/>
              </a:rPr>
              <a:t>-20</a:t>
            </a:r>
            <a:r>
              <a:rPr lang="en-US" sz="3200" spc="-10" dirty="0" smtClean="0">
                <a:latin typeface="Calibri"/>
                <a:cs typeface="Calibri"/>
              </a:rPr>
              <a:t>2</a:t>
            </a:r>
            <a:r>
              <a:rPr lang="ru-RU" sz="3200" spc="-10" dirty="0" smtClean="0">
                <a:latin typeface="Calibri"/>
                <a:cs typeface="Calibri"/>
              </a:rPr>
              <a:t>5</a:t>
            </a:r>
            <a:r>
              <a:rPr sz="3200" spc="-10" dirty="0" smtClean="0">
                <a:latin typeface="Calibri"/>
                <a:cs typeface="Calibri"/>
              </a:rPr>
              <a:t>  </a:t>
            </a:r>
            <a:r>
              <a:rPr sz="3200" spc="-5" dirty="0">
                <a:latin typeface="Calibri"/>
                <a:cs typeface="Calibri"/>
              </a:rPr>
              <a:t>учебный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45" dirty="0">
                <a:latin typeface="Calibri"/>
                <a:cs typeface="Calibri"/>
              </a:rPr>
              <a:t>год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304800"/>
            <a:ext cx="83058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Итоговое собеседование</a:t>
            </a:r>
          </a:p>
          <a:p>
            <a:r>
              <a:rPr lang="ru-RU" sz="3600" b="1" dirty="0"/>
              <a:t>В февраля 2025 года состоится итоговое </a:t>
            </a:r>
          </a:p>
          <a:p>
            <a:r>
              <a:rPr lang="ru-RU" sz="3600" b="1" dirty="0"/>
              <a:t>собеседование по учебному предмету «русский язык».</a:t>
            </a:r>
          </a:p>
          <a:p>
            <a:endParaRPr lang="ru-RU" sz="3600" b="1" dirty="0"/>
          </a:p>
          <a:p>
            <a:r>
              <a:rPr lang="ru-RU" sz="3600" b="1" dirty="0" smtClean="0"/>
              <a:t>Результаты </a:t>
            </a:r>
            <a:r>
              <a:rPr lang="ru-RU" sz="3600" b="1" dirty="0"/>
              <a:t>собеседования </a:t>
            </a:r>
            <a:r>
              <a:rPr lang="ru-RU" sz="3600" b="1" dirty="0">
                <a:solidFill>
                  <a:srgbClr val="FF0000"/>
                </a:solidFill>
              </a:rPr>
              <a:t>будут </a:t>
            </a:r>
          </a:p>
          <a:p>
            <a:r>
              <a:rPr lang="ru-RU" sz="3600" b="1" dirty="0">
                <a:solidFill>
                  <a:srgbClr val="FF0000"/>
                </a:solidFill>
              </a:rPr>
              <a:t>влиять на допуск учащихся к ГИА-9 в </a:t>
            </a:r>
          </a:p>
          <a:p>
            <a:r>
              <a:rPr lang="ru-RU" sz="3600" b="1" dirty="0">
                <a:solidFill>
                  <a:srgbClr val="FF0000"/>
                </a:solidFill>
              </a:rPr>
              <a:t>2025 году.</a:t>
            </a:r>
          </a:p>
          <a:p>
            <a:r>
              <a:rPr lang="ru-RU" sz="3600" b="1" dirty="0"/>
              <a:t>Основной срок</a:t>
            </a:r>
            <a:r>
              <a:rPr lang="ru-RU" sz="3600" b="1" dirty="0" smtClean="0"/>
              <a:t>: </a:t>
            </a:r>
            <a:r>
              <a:rPr lang="ru-RU" sz="3600" b="1" dirty="0" smtClean="0">
                <a:solidFill>
                  <a:srgbClr val="FF0000"/>
                </a:solidFill>
              </a:rPr>
              <a:t>12 февраля 2025г.</a:t>
            </a:r>
            <a:endParaRPr lang="ru-RU" sz="3600" b="1" dirty="0">
              <a:solidFill>
                <a:srgbClr val="FF0000"/>
              </a:solidFill>
            </a:endParaRPr>
          </a:p>
          <a:p>
            <a:r>
              <a:rPr lang="ru-RU" sz="3600" b="1" dirty="0"/>
              <a:t>Дополнительные сроки: </a:t>
            </a:r>
            <a:r>
              <a:rPr lang="ru-RU" sz="3600" b="1" dirty="0" smtClean="0"/>
              <a:t>12 марта и 21 апреля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62566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990600"/>
            <a:ext cx="84582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 </a:t>
            </a:r>
            <a:r>
              <a:rPr lang="ru-RU" sz="28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собеседование по русскому языку состоит из двух частей, включающих четыре задания. </a:t>
            </a:r>
            <a:endParaRPr lang="ru-RU" sz="2800" b="1" i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 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состоит из двух заданий. </a:t>
            </a:r>
            <a:endParaRPr lang="ru-RU" sz="3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и 2 выполняются с использованием одного текста. Задание 1 – чтение вслух небольшого текста. Время на подготовку – до 2 минут. В задании 2 предлагается пересказать прочитанный текст, дополнив его высказыванием. Время на подготовку – до 2 минут.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40739" y="219709"/>
            <a:ext cx="7462520" cy="553998"/>
          </a:xfrm>
        </p:spPr>
        <p:txBody>
          <a:bodyPr/>
          <a:lstStyle/>
          <a:p>
            <a:r>
              <a:rPr lang="ru-RU" dirty="0"/>
              <a:t>Структура итогового собеседования</a:t>
            </a:r>
          </a:p>
        </p:txBody>
      </p:sp>
    </p:spTree>
    <p:extLst>
      <p:ext uri="{BB962C8B-B14F-4D97-AF65-F5344CB8AC3E}">
        <p14:creationId xmlns:p14="http://schemas.microsoft.com/office/powerpoint/2010/main" val="96827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00" y="228600"/>
            <a:ext cx="8305800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 2 состоит из двух заданий.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Ученику 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предстоит выбрать одну тему для монолога и диалога. В задании 3 необходимо выбрать один из трёх предложенных вариантов беседы: описание фотографии, повествование на основе жизненного опыта, рассуждение об одной из сформулированных проблем – и построить монологическое высказывание. Время на подготовку – 1 минута. </a:t>
            </a:r>
            <a:endParaRPr lang="ru-RU" sz="3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задании 4 предстоит поучаствовать в беседе по теме предыдущего 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задания, т.е. диалог с экзаменатором- собеседником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304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6430" y="534670"/>
            <a:ext cx="79883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/>
              <a:t>ОБЩИЕ </a:t>
            </a:r>
            <a:r>
              <a:rPr sz="4000" spc="-30" dirty="0"/>
              <a:t>ПОЛОЖЕНИЯ </a:t>
            </a:r>
            <a:r>
              <a:rPr sz="4000" spc="-5" dirty="0"/>
              <a:t>ГИА </a:t>
            </a:r>
            <a:r>
              <a:rPr sz="4000" dirty="0"/>
              <a:t>в 9</a:t>
            </a:r>
            <a:r>
              <a:rPr sz="4000" spc="-80" dirty="0"/>
              <a:t> </a:t>
            </a:r>
            <a:r>
              <a:rPr sz="4000" spc="-15" dirty="0"/>
              <a:t>классе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281305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219960" y="1235709"/>
            <a:ext cx="6929755" cy="5278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025"/>
              </a:lnSpc>
              <a:spcBef>
                <a:spcPts val="100"/>
              </a:spcBef>
            </a:pPr>
            <a:r>
              <a:rPr sz="2800" b="1" i="1" dirty="0">
                <a:solidFill>
                  <a:srgbClr val="0033CC"/>
                </a:solidFill>
                <a:latin typeface="Calibri"/>
                <a:cs typeface="Calibri"/>
              </a:rPr>
              <a:t>4</a:t>
            </a:r>
            <a:r>
              <a:rPr sz="2800" b="1" i="1" spc="-15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2800" b="1" i="1" spc="-10" dirty="0">
                <a:solidFill>
                  <a:srgbClr val="0033CC"/>
                </a:solidFill>
                <a:latin typeface="Calibri"/>
                <a:cs typeface="Calibri"/>
              </a:rPr>
              <a:t>экзамена</a:t>
            </a:r>
            <a:endParaRPr sz="2800">
              <a:latin typeface="Calibri"/>
              <a:cs typeface="Calibri"/>
            </a:endParaRPr>
          </a:p>
          <a:p>
            <a:pPr marL="12700" marR="1473200">
              <a:lnSpc>
                <a:spcPts val="2690"/>
              </a:lnSpc>
              <a:spcBef>
                <a:spcPts val="310"/>
              </a:spcBef>
            </a:pPr>
            <a:r>
              <a:rPr sz="2800" b="1" spc="-5" dirty="0">
                <a:solidFill>
                  <a:srgbClr val="0033CC"/>
                </a:solidFill>
                <a:latin typeface="Calibri"/>
                <a:cs typeface="Calibri"/>
              </a:rPr>
              <a:t>ГИА </a:t>
            </a:r>
            <a:r>
              <a:rPr sz="2800" b="1" spc="-10" dirty="0">
                <a:solidFill>
                  <a:srgbClr val="0033CC"/>
                </a:solidFill>
                <a:latin typeface="Calibri"/>
                <a:cs typeface="Calibri"/>
              </a:rPr>
              <a:t>включает </a:t>
            </a:r>
            <a:r>
              <a:rPr sz="2800" b="1" dirty="0">
                <a:solidFill>
                  <a:srgbClr val="0033CC"/>
                </a:solidFill>
                <a:latin typeface="Calibri"/>
                <a:cs typeface="Calibri"/>
              </a:rPr>
              <a:t>в </a:t>
            </a:r>
            <a:r>
              <a:rPr sz="2800" b="1" spc="-5" dirty="0">
                <a:solidFill>
                  <a:srgbClr val="0033CC"/>
                </a:solidFill>
                <a:latin typeface="Calibri"/>
                <a:cs typeface="Calibri"/>
              </a:rPr>
              <a:t>себя </a:t>
            </a:r>
            <a:r>
              <a:rPr sz="2800" b="1" spc="-15" dirty="0">
                <a:solidFill>
                  <a:srgbClr val="0033CC"/>
                </a:solidFill>
                <a:latin typeface="Calibri"/>
                <a:cs typeface="Calibri"/>
              </a:rPr>
              <a:t>обязательные  </a:t>
            </a:r>
            <a:r>
              <a:rPr sz="2800" b="1" spc="-10" dirty="0">
                <a:solidFill>
                  <a:srgbClr val="0033CC"/>
                </a:solidFill>
                <a:latin typeface="Calibri"/>
                <a:cs typeface="Calibri"/>
              </a:rPr>
              <a:t>экзамены</a:t>
            </a:r>
            <a:r>
              <a:rPr sz="2800" b="1" spc="-5" dirty="0">
                <a:solidFill>
                  <a:srgbClr val="0033CC"/>
                </a:solidFill>
                <a:latin typeface="Calibri"/>
                <a:cs typeface="Calibri"/>
              </a:rPr>
              <a:t> по</a:t>
            </a:r>
            <a:endParaRPr sz="2800">
              <a:latin typeface="Calibri"/>
              <a:cs typeface="Calibri"/>
            </a:endParaRPr>
          </a:p>
          <a:p>
            <a:pPr marL="12700" marR="4481830">
              <a:lnSpc>
                <a:spcPct val="80100"/>
              </a:lnSpc>
              <a:spcBef>
                <a:spcPts val="10"/>
              </a:spcBef>
            </a:pPr>
            <a:r>
              <a:rPr sz="2800" b="1" spc="-25" dirty="0">
                <a:solidFill>
                  <a:srgbClr val="BF0000"/>
                </a:solidFill>
                <a:latin typeface="Calibri"/>
                <a:cs typeface="Calibri"/>
              </a:rPr>
              <a:t>русскому</a:t>
            </a:r>
            <a:r>
              <a:rPr sz="2800" b="1" spc="-100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BF0000"/>
                </a:solidFill>
                <a:latin typeface="Calibri"/>
                <a:cs typeface="Calibri"/>
              </a:rPr>
              <a:t>языку  </a:t>
            </a:r>
            <a:r>
              <a:rPr sz="2800" b="1" spc="-20" dirty="0">
                <a:solidFill>
                  <a:srgbClr val="BF0000"/>
                </a:solidFill>
                <a:latin typeface="Calibri"/>
                <a:cs typeface="Calibri"/>
              </a:rPr>
              <a:t>математике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120"/>
              </a:lnSpc>
              <a:spcBef>
                <a:spcPts val="2010"/>
              </a:spcBef>
            </a:pPr>
            <a:r>
              <a:rPr sz="2800" b="1" spc="-10" dirty="0">
                <a:solidFill>
                  <a:srgbClr val="0033CC"/>
                </a:solidFill>
                <a:latin typeface="Calibri"/>
                <a:cs typeface="Calibri"/>
              </a:rPr>
              <a:t>Экзамены </a:t>
            </a:r>
            <a:r>
              <a:rPr sz="2800" b="1" spc="-5" dirty="0">
                <a:solidFill>
                  <a:srgbClr val="0033CC"/>
                </a:solidFill>
                <a:latin typeface="Calibri"/>
                <a:cs typeface="Calibri"/>
              </a:rPr>
              <a:t>по </a:t>
            </a:r>
            <a:r>
              <a:rPr sz="2800" b="1" spc="-10" dirty="0">
                <a:solidFill>
                  <a:srgbClr val="0033CC"/>
                </a:solidFill>
                <a:latin typeface="Calibri"/>
                <a:cs typeface="Calibri"/>
              </a:rPr>
              <a:t>другим учебным</a:t>
            </a:r>
            <a:r>
              <a:rPr sz="2800" b="1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0033CC"/>
                </a:solidFill>
                <a:latin typeface="Calibri"/>
                <a:cs typeface="Calibri"/>
              </a:rPr>
              <a:t>предметам:</a:t>
            </a:r>
            <a:endParaRPr sz="2800">
              <a:latin typeface="Calibri"/>
              <a:cs typeface="Calibri"/>
            </a:endParaRPr>
          </a:p>
          <a:p>
            <a:pPr marL="12700" marR="5541645" indent="58419">
              <a:lnSpc>
                <a:spcPts val="1920"/>
              </a:lnSpc>
              <a:spcBef>
                <a:spcPts val="225"/>
              </a:spcBef>
            </a:pPr>
            <a:r>
              <a:rPr sz="2000" b="1" spc="-5" dirty="0">
                <a:solidFill>
                  <a:srgbClr val="0033CC"/>
                </a:solidFill>
                <a:latin typeface="Calibri"/>
                <a:cs typeface="Calibri"/>
              </a:rPr>
              <a:t>л</a:t>
            </a:r>
            <a:r>
              <a:rPr sz="2000" b="1" dirty="0">
                <a:solidFill>
                  <a:srgbClr val="0033CC"/>
                </a:solidFill>
                <a:latin typeface="Calibri"/>
                <a:cs typeface="Calibri"/>
              </a:rPr>
              <a:t>и</a:t>
            </a:r>
            <a:r>
              <a:rPr sz="2000" b="1" spc="-20" dirty="0">
                <a:solidFill>
                  <a:srgbClr val="0033CC"/>
                </a:solidFill>
                <a:latin typeface="Calibri"/>
                <a:cs typeface="Calibri"/>
              </a:rPr>
              <a:t>т</a:t>
            </a:r>
            <a:r>
              <a:rPr sz="2000" b="1" spc="-10" dirty="0">
                <a:solidFill>
                  <a:srgbClr val="0033CC"/>
                </a:solidFill>
                <a:latin typeface="Calibri"/>
                <a:cs typeface="Calibri"/>
              </a:rPr>
              <a:t>е</a:t>
            </a:r>
            <a:r>
              <a:rPr sz="2000" b="1" dirty="0">
                <a:solidFill>
                  <a:srgbClr val="0033CC"/>
                </a:solidFill>
                <a:latin typeface="Calibri"/>
                <a:cs typeface="Calibri"/>
              </a:rPr>
              <a:t>р</a:t>
            </a:r>
            <a:r>
              <a:rPr sz="2000" b="1" spc="-20" dirty="0">
                <a:solidFill>
                  <a:srgbClr val="0033CC"/>
                </a:solidFill>
                <a:latin typeface="Calibri"/>
                <a:cs typeface="Calibri"/>
              </a:rPr>
              <a:t>а</a:t>
            </a:r>
            <a:r>
              <a:rPr sz="2000" b="1" spc="0" dirty="0">
                <a:solidFill>
                  <a:srgbClr val="0033CC"/>
                </a:solidFill>
                <a:latin typeface="Calibri"/>
                <a:cs typeface="Calibri"/>
              </a:rPr>
              <a:t>т</a:t>
            </a:r>
            <a:r>
              <a:rPr sz="2000" b="1" spc="-10" dirty="0">
                <a:solidFill>
                  <a:srgbClr val="0033CC"/>
                </a:solidFill>
                <a:latin typeface="Calibri"/>
                <a:cs typeface="Calibri"/>
              </a:rPr>
              <a:t>у</a:t>
            </a:r>
            <a:r>
              <a:rPr sz="2000" b="1" dirty="0">
                <a:solidFill>
                  <a:srgbClr val="0033CC"/>
                </a:solidFill>
                <a:latin typeface="Calibri"/>
                <a:cs typeface="Calibri"/>
              </a:rPr>
              <a:t>ре,  </a:t>
            </a:r>
            <a:r>
              <a:rPr sz="2000" b="1" spc="-10" dirty="0">
                <a:solidFill>
                  <a:srgbClr val="0033CC"/>
                </a:solidFill>
                <a:latin typeface="Calibri"/>
                <a:cs typeface="Calibri"/>
              </a:rPr>
              <a:t>физике,  </a:t>
            </a:r>
            <a:r>
              <a:rPr sz="2000" b="1" spc="-5" dirty="0">
                <a:solidFill>
                  <a:srgbClr val="0033CC"/>
                </a:solidFill>
                <a:latin typeface="Calibri"/>
                <a:cs typeface="Calibri"/>
              </a:rPr>
              <a:t>химии,  биологии,  географии,  истории,</a:t>
            </a:r>
            <a:endParaRPr sz="2000">
              <a:latin typeface="Calibri"/>
              <a:cs typeface="Calibri"/>
            </a:endParaRPr>
          </a:p>
          <a:p>
            <a:pPr marL="12700" marR="4417695">
              <a:lnSpc>
                <a:spcPct val="80000"/>
              </a:lnSpc>
              <a:spcBef>
                <a:spcPts val="15"/>
              </a:spcBef>
            </a:pPr>
            <a:r>
              <a:rPr sz="2000" b="1" spc="-5" dirty="0">
                <a:solidFill>
                  <a:srgbClr val="0033CC"/>
                </a:solidFill>
                <a:latin typeface="Calibri"/>
                <a:cs typeface="Calibri"/>
              </a:rPr>
              <a:t>обществознанию,  иностранным</a:t>
            </a:r>
            <a:r>
              <a:rPr sz="2000" b="1" spc="-35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33CC"/>
                </a:solidFill>
                <a:latin typeface="Calibri"/>
                <a:cs typeface="Calibri"/>
              </a:rPr>
              <a:t>языкам,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1670"/>
              </a:lnSpc>
            </a:pPr>
            <a:r>
              <a:rPr sz="2000" b="1" spc="-10" dirty="0">
                <a:solidFill>
                  <a:srgbClr val="0033CC"/>
                </a:solidFill>
                <a:latin typeface="Calibri"/>
                <a:cs typeface="Calibri"/>
              </a:rPr>
              <a:t>информатике </a:t>
            </a:r>
            <a:r>
              <a:rPr sz="2000" b="1" dirty="0">
                <a:solidFill>
                  <a:srgbClr val="0033CC"/>
                </a:solidFill>
                <a:latin typeface="Calibri"/>
                <a:cs typeface="Calibri"/>
              </a:rPr>
              <a:t>и</a:t>
            </a:r>
            <a:r>
              <a:rPr sz="2000" b="1" spc="5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33CC"/>
                </a:solidFill>
                <a:latin typeface="Calibri"/>
                <a:cs typeface="Calibri"/>
              </a:rPr>
              <a:t>информационно-коммуникационным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1825"/>
              </a:lnSpc>
            </a:pPr>
            <a:r>
              <a:rPr sz="2000" b="1" spc="-10" dirty="0">
                <a:solidFill>
                  <a:srgbClr val="0033CC"/>
                </a:solidFill>
                <a:latin typeface="Calibri"/>
                <a:cs typeface="Calibri"/>
              </a:rPr>
              <a:t>технологиям</a:t>
            </a:r>
            <a:r>
              <a:rPr sz="2000" b="1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33CC"/>
                </a:solidFill>
                <a:latin typeface="Calibri"/>
                <a:cs typeface="Calibri"/>
              </a:rPr>
              <a:t>(ИКТ)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3025"/>
              </a:lnSpc>
              <a:tabLst>
                <a:tab pos="3327400" algn="l"/>
              </a:tabLst>
            </a:pP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обучающиеся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сдают	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2 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экзамена 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по</a:t>
            </a:r>
            <a:r>
              <a:rPr sz="28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выбору</a:t>
            </a:r>
            <a:r>
              <a:rPr sz="2800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heavy" spc="-8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0162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473450"/>
            <a:ext cx="2948940" cy="33845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844800" y="247650"/>
            <a:ext cx="54229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/>
              <a:t>Формы </a:t>
            </a:r>
            <a:r>
              <a:rPr sz="4000" spc="-15" dirty="0"/>
              <a:t>проведения</a:t>
            </a:r>
            <a:r>
              <a:rPr sz="4000" spc="-90" dirty="0"/>
              <a:t> </a:t>
            </a:r>
            <a:r>
              <a:rPr sz="4000" spc="-5" dirty="0"/>
              <a:t>ГИА</a:t>
            </a:r>
            <a:endParaRPr sz="4000" dirty="0"/>
          </a:p>
        </p:txBody>
      </p:sp>
      <p:sp>
        <p:nvSpPr>
          <p:cNvPr id="5" name="object 5"/>
          <p:cNvSpPr txBox="1"/>
          <p:nvPr/>
        </p:nvSpPr>
        <p:spPr>
          <a:xfrm>
            <a:off x="914400" y="1524000"/>
            <a:ext cx="7741285" cy="4314643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208279" marR="131445" algn="ctr">
              <a:lnSpc>
                <a:spcPts val="2690"/>
              </a:lnSpc>
              <a:spcBef>
                <a:spcPts val="745"/>
              </a:spcBef>
            </a:pPr>
            <a:r>
              <a:rPr sz="2800" b="1" spc="-5" dirty="0">
                <a:solidFill>
                  <a:srgbClr val="0033CC"/>
                </a:solidFill>
                <a:latin typeface="Calibri"/>
                <a:cs typeface="Calibri"/>
              </a:rPr>
              <a:t>Основной </a:t>
            </a:r>
            <a:r>
              <a:rPr sz="2800" b="1" spc="-15" dirty="0">
                <a:solidFill>
                  <a:srgbClr val="0033CC"/>
                </a:solidFill>
                <a:latin typeface="Calibri"/>
                <a:cs typeface="Calibri"/>
              </a:rPr>
              <a:t>государственный</a:t>
            </a:r>
            <a:r>
              <a:rPr sz="2800" b="1" spc="-50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33CC"/>
                </a:solidFill>
                <a:latin typeface="Calibri"/>
                <a:cs typeface="Calibri"/>
              </a:rPr>
              <a:t>экзамен  </a:t>
            </a:r>
            <a:r>
              <a:rPr sz="2800" b="1" spc="-5" dirty="0">
                <a:solidFill>
                  <a:srgbClr val="0033CC"/>
                </a:solidFill>
                <a:latin typeface="Calibri"/>
                <a:cs typeface="Calibri"/>
              </a:rPr>
              <a:t>(далее </a:t>
            </a:r>
            <a:r>
              <a:rPr sz="2800" b="1" dirty="0">
                <a:solidFill>
                  <a:srgbClr val="0033CC"/>
                </a:solidFill>
                <a:latin typeface="Calibri"/>
                <a:cs typeface="Calibri"/>
              </a:rPr>
              <a:t>— </a:t>
            </a:r>
            <a:r>
              <a:rPr sz="2800" b="1" spc="-5" dirty="0">
                <a:solidFill>
                  <a:srgbClr val="0033CC"/>
                </a:solidFill>
                <a:latin typeface="Calibri"/>
                <a:cs typeface="Calibri"/>
              </a:rPr>
              <a:t>ОГЭ) </a:t>
            </a:r>
            <a:r>
              <a:rPr sz="2800" b="1" dirty="0">
                <a:solidFill>
                  <a:srgbClr val="0033CC"/>
                </a:solidFill>
                <a:latin typeface="Calibri"/>
                <a:cs typeface="Calibri"/>
              </a:rPr>
              <a:t>с </a:t>
            </a:r>
            <a:r>
              <a:rPr sz="2800" b="1" spc="-10" dirty="0">
                <a:solidFill>
                  <a:srgbClr val="0033CC"/>
                </a:solidFill>
                <a:latin typeface="Calibri"/>
                <a:cs typeface="Calibri"/>
              </a:rPr>
              <a:t>использованием  контрольных </a:t>
            </a:r>
            <a:r>
              <a:rPr sz="2800" b="1" spc="-15" dirty="0">
                <a:solidFill>
                  <a:srgbClr val="0033CC"/>
                </a:solidFill>
                <a:latin typeface="Calibri"/>
                <a:cs typeface="Calibri"/>
              </a:rPr>
              <a:t>измерительных  </a:t>
            </a:r>
            <a:r>
              <a:rPr sz="2800" b="1" spc="-10" dirty="0">
                <a:solidFill>
                  <a:srgbClr val="0033CC"/>
                </a:solidFill>
                <a:latin typeface="Calibri"/>
                <a:cs typeface="Calibri"/>
              </a:rPr>
              <a:t>материалов </a:t>
            </a:r>
            <a:r>
              <a:rPr sz="2800" b="1" dirty="0">
                <a:solidFill>
                  <a:srgbClr val="0033CC"/>
                </a:solidFill>
                <a:latin typeface="Calibri"/>
                <a:cs typeface="Calibri"/>
              </a:rPr>
              <a:t>-</a:t>
            </a:r>
            <a:r>
              <a:rPr sz="2800" b="1" spc="-20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033CC"/>
                </a:solidFill>
                <a:latin typeface="Calibri"/>
                <a:cs typeface="Calibri"/>
              </a:rPr>
              <a:t>КИМ)</a:t>
            </a:r>
            <a:endParaRPr sz="2800" dirty="0">
              <a:latin typeface="Calibri"/>
              <a:cs typeface="Calibri"/>
            </a:endParaRPr>
          </a:p>
          <a:p>
            <a:pPr marL="83820" marR="5080">
              <a:lnSpc>
                <a:spcPct val="100000"/>
              </a:lnSpc>
              <a:spcBef>
                <a:spcPts val="810"/>
              </a:spcBef>
            </a:pPr>
            <a:r>
              <a:rPr sz="4000" b="1" dirty="0" smtClean="0">
                <a:solidFill>
                  <a:srgbClr val="0033CC"/>
                </a:solidFill>
                <a:latin typeface="Calibri"/>
                <a:cs typeface="Calibri"/>
              </a:rPr>
              <a:t>К </a:t>
            </a:r>
            <a:r>
              <a:rPr sz="4000" b="1" spc="-5" dirty="0">
                <a:solidFill>
                  <a:srgbClr val="0033CC"/>
                </a:solidFill>
                <a:latin typeface="Calibri"/>
                <a:cs typeface="Calibri"/>
              </a:rPr>
              <a:t>ГИА </a:t>
            </a:r>
            <a:r>
              <a:rPr sz="4000" b="1" spc="-15" dirty="0">
                <a:solidFill>
                  <a:srgbClr val="0033CC"/>
                </a:solidFill>
                <a:latin typeface="Calibri"/>
                <a:cs typeface="Calibri"/>
              </a:rPr>
              <a:t>допускаются </a:t>
            </a:r>
            <a:r>
              <a:rPr sz="4000" b="1" spc="-5" dirty="0">
                <a:solidFill>
                  <a:srgbClr val="0033CC"/>
                </a:solidFill>
                <a:latin typeface="Calibri"/>
                <a:cs typeface="Calibri"/>
              </a:rPr>
              <a:t>обучающиеся, имеющие </a:t>
            </a:r>
            <a:r>
              <a:rPr sz="4000" b="1" spc="-10" dirty="0">
                <a:solidFill>
                  <a:srgbClr val="0033CC"/>
                </a:solidFill>
                <a:latin typeface="Calibri"/>
                <a:cs typeface="Calibri"/>
              </a:rPr>
              <a:t>годовые  отметки </a:t>
            </a:r>
            <a:r>
              <a:rPr sz="4000" b="1" dirty="0">
                <a:solidFill>
                  <a:srgbClr val="BF0000"/>
                </a:solidFill>
                <a:latin typeface="Calibri"/>
                <a:cs typeface="Calibri"/>
              </a:rPr>
              <a:t>по </a:t>
            </a:r>
            <a:r>
              <a:rPr sz="4000" b="1" spc="-10" dirty="0">
                <a:solidFill>
                  <a:srgbClr val="BF0000"/>
                </a:solidFill>
                <a:latin typeface="Calibri"/>
                <a:cs typeface="Calibri"/>
              </a:rPr>
              <a:t>всем </a:t>
            </a:r>
            <a:r>
              <a:rPr sz="4000" b="1" spc="-5" dirty="0">
                <a:solidFill>
                  <a:srgbClr val="0033CC"/>
                </a:solidFill>
                <a:latin typeface="Calibri"/>
                <a:cs typeface="Calibri"/>
              </a:rPr>
              <a:t>учебным </a:t>
            </a:r>
            <a:r>
              <a:rPr sz="4000" b="1" spc="-10" dirty="0">
                <a:solidFill>
                  <a:srgbClr val="0033CC"/>
                </a:solidFill>
                <a:latin typeface="Calibri"/>
                <a:cs typeface="Calibri"/>
              </a:rPr>
              <a:t>предметам учебного </a:t>
            </a:r>
            <a:r>
              <a:rPr sz="4000" b="1" spc="-5" dirty="0">
                <a:solidFill>
                  <a:srgbClr val="0033CC"/>
                </a:solidFill>
                <a:latin typeface="Calibri"/>
                <a:cs typeface="Calibri"/>
              </a:rPr>
              <a:t>плана за IX  класс </a:t>
            </a:r>
            <a:r>
              <a:rPr sz="4000" b="1" spc="-5" dirty="0">
                <a:solidFill>
                  <a:srgbClr val="BF0000"/>
                </a:solidFill>
                <a:latin typeface="Calibri"/>
                <a:cs typeface="Calibri"/>
              </a:rPr>
              <a:t>не </a:t>
            </a:r>
            <a:r>
              <a:rPr sz="4000" b="1" spc="-10" dirty="0">
                <a:solidFill>
                  <a:srgbClr val="BF0000"/>
                </a:solidFill>
                <a:latin typeface="Calibri"/>
                <a:cs typeface="Calibri"/>
              </a:rPr>
              <a:t>ниже</a:t>
            </a:r>
            <a:r>
              <a:rPr sz="4000" b="1" spc="25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sz="4000" b="1" spc="-15" dirty="0">
                <a:solidFill>
                  <a:srgbClr val="0033CC"/>
                </a:solidFill>
                <a:latin typeface="Calibri"/>
                <a:cs typeface="Calibri"/>
              </a:rPr>
              <a:t>удовлетворительных.</a:t>
            </a:r>
            <a:endParaRPr sz="4000" dirty="0">
              <a:latin typeface="Calibri"/>
              <a:cs typeface="Calibri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739" y="219709"/>
            <a:ext cx="7462520" cy="553998"/>
          </a:xfrm>
        </p:spPr>
        <p:txBody>
          <a:bodyPr/>
          <a:lstStyle/>
          <a:p>
            <a:pPr algn="ctr"/>
            <a:r>
              <a:rPr lang="ru-RU" u="sng" spc="-5" dirty="0"/>
              <a:t>Проект расписания </a:t>
            </a:r>
            <a:r>
              <a:rPr lang="ru-RU" u="sng" spc="-10" dirty="0"/>
              <a:t>ОГЭ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3399" y="914400"/>
            <a:ext cx="8077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u="sng" kern="0" spc="-10" dirty="0" smtClean="0">
                <a:solidFill>
                  <a:srgbClr val="1F497D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Досрочный </a:t>
            </a:r>
            <a:r>
              <a:rPr lang="ru-RU" sz="3600" b="1" u="sng" kern="0" spc="-10" dirty="0">
                <a:solidFill>
                  <a:srgbClr val="1F497D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период- </a:t>
            </a:r>
            <a:r>
              <a:rPr lang="ru-RU" sz="3600" b="1" kern="0" spc="-10" dirty="0">
                <a:solidFill>
                  <a:srgbClr val="1F497D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21.03.-11.04.25г</a:t>
            </a:r>
            <a:r>
              <a:rPr lang="ru-RU" sz="4400" b="1" kern="0" spc="-10" dirty="0">
                <a:solidFill>
                  <a:srgbClr val="1F497D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58760" y="2381071"/>
            <a:ext cx="81534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u="sng" kern="0" spc="-10" dirty="0" smtClean="0">
                <a:solidFill>
                  <a:srgbClr val="1F497D"/>
                </a:solidFill>
                <a:ea typeface="+mj-ea"/>
                <a:cs typeface="Calibri"/>
              </a:rPr>
              <a:t>Основной </a:t>
            </a:r>
            <a:r>
              <a:rPr lang="ru-RU" sz="4400" b="1" u="sng" kern="0" spc="-10" dirty="0">
                <a:solidFill>
                  <a:srgbClr val="1F497D"/>
                </a:solidFill>
                <a:ea typeface="+mj-ea"/>
                <a:cs typeface="Calibri"/>
              </a:rPr>
              <a:t>период- </a:t>
            </a:r>
            <a:r>
              <a:rPr lang="ru-RU" sz="4400" b="1" kern="0" spc="-10" dirty="0">
                <a:solidFill>
                  <a:srgbClr val="1F497D"/>
                </a:solidFill>
                <a:ea typeface="+mj-ea"/>
                <a:cs typeface="Calibri"/>
              </a:rPr>
              <a:t>21.05</a:t>
            </a:r>
            <a:r>
              <a:rPr lang="ru-RU" sz="4400" b="1" kern="0" spc="-10" dirty="0" smtClean="0">
                <a:solidFill>
                  <a:srgbClr val="1F497D"/>
                </a:solidFill>
                <a:ea typeface="+mj-ea"/>
                <a:cs typeface="Calibri"/>
              </a:rPr>
              <a:t>.-2.07.25</a:t>
            </a:r>
          </a:p>
          <a:p>
            <a:endParaRPr lang="ru-RU" sz="4400" b="1" kern="0" spc="-10" dirty="0" smtClean="0">
              <a:solidFill>
                <a:srgbClr val="1F497D"/>
              </a:solidFill>
              <a:ea typeface="+mj-ea"/>
              <a:cs typeface="Calibri"/>
            </a:endParaRPr>
          </a:p>
          <a:p>
            <a:endParaRPr lang="ru-RU" sz="4400" b="1" kern="0" spc="-10" dirty="0">
              <a:solidFill>
                <a:srgbClr val="1F497D"/>
              </a:solidFill>
              <a:ea typeface="+mj-ea"/>
              <a:cs typeface="Calibri"/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58760" y="3810000"/>
            <a:ext cx="8305801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u="sng" kern="0" spc="-10" dirty="0" smtClean="0">
                <a:solidFill>
                  <a:srgbClr val="1F497D"/>
                </a:solidFill>
                <a:ea typeface="+mj-ea"/>
                <a:cs typeface="Calibri"/>
              </a:rPr>
              <a:t>Дополнительный </a:t>
            </a:r>
            <a:r>
              <a:rPr lang="ru-RU" sz="4400" b="1" u="sng" kern="0" spc="-10" dirty="0">
                <a:solidFill>
                  <a:srgbClr val="1F497D"/>
                </a:solidFill>
                <a:ea typeface="+mj-ea"/>
                <a:cs typeface="Calibri"/>
              </a:rPr>
              <a:t>период-</a:t>
            </a:r>
            <a:r>
              <a:rPr lang="ru-RU" sz="4400" b="1" kern="0" spc="-10" dirty="0">
                <a:solidFill>
                  <a:srgbClr val="1F497D"/>
                </a:solidFill>
                <a:ea typeface="+mj-ea"/>
                <a:cs typeface="Calibri"/>
              </a:rPr>
              <a:t/>
            </a:r>
            <a:br>
              <a:rPr lang="ru-RU" sz="4400" b="1" kern="0" spc="-10" dirty="0">
                <a:solidFill>
                  <a:srgbClr val="1F497D"/>
                </a:solidFill>
                <a:ea typeface="+mj-ea"/>
                <a:cs typeface="Calibri"/>
              </a:rPr>
            </a:br>
            <a:r>
              <a:rPr lang="ru-RU" sz="4400" b="1" kern="0" spc="-10" dirty="0">
                <a:solidFill>
                  <a:srgbClr val="1F497D"/>
                </a:solidFill>
                <a:ea typeface="+mj-ea"/>
                <a:cs typeface="Calibri"/>
              </a:rPr>
              <a:t>3.09.-</a:t>
            </a:r>
            <a:r>
              <a:rPr lang="ru-RU" sz="4400" b="1" kern="0" spc="-10" dirty="0" smtClean="0">
                <a:solidFill>
                  <a:srgbClr val="1F497D"/>
                </a:solidFill>
                <a:ea typeface="+mj-ea"/>
                <a:cs typeface="Calibri"/>
              </a:rPr>
              <a:t>17.09.25</a:t>
            </a:r>
          </a:p>
          <a:p>
            <a:endParaRPr lang="ru-RU" sz="4400" b="1" kern="0" spc="-10" dirty="0">
              <a:solidFill>
                <a:srgbClr val="1F497D"/>
              </a:solidFill>
              <a:ea typeface="+mj-ea"/>
              <a:cs typeface="Calibri"/>
            </a:endParaRPr>
          </a:p>
          <a:p>
            <a:endParaRPr lang="ru-RU" sz="4400" b="1" kern="0" spc="-10" dirty="0" smtClean="0">
              <a:solidFill>
                <a:srgbClr val="1F497D"/>
              </a:solidFill>
              <a:ea typeface="+mj-ea"/>
              <a:cs typeface="Calibri"/>
            </a:endParaRPr>
          </a:p>
          <a:p>
            <a:endParaRPr lang="ru-RU" sz="4400" b="1" kern="0" spc="-10" dirty="0">
              <a:solidFill>
                <a:srgbClr val="1F497D"/>
              </a:solidFill>
              <a:ea typeface="+mj-ea"/>
              <a:cs typeface="Calibri"/>
            </a:endParaRPr>
          </a:p>
          <a:p>
            <a:endParaRPr lang="ru-RU" sz="4400" b="1" kern="0" spc="-10" dirty="0" smtClean="0">
              <a:solidFill>
                <a:srgbClr val="1F497D"/>
              </a:solidFill>
              <a:ea typeface="+mj-ea"/>
              <a:cs typeface="Calibri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5946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7848600" cy="615553"/>
          </a:xfrm>
        </p:spPr>
        <p:txBody>
          <a:bodyPr/>
          <a:lstStyle/>
          <a:p>
            <a:pPr algn="ctr"/>
            <a:r>
              <a:rPr lang="ru-RU" sz="4000" u="sng" dirty="0" smtClean="0"/>
              <a:t>Учащиеся с ОВЗ</a:t>
            </a:r>
            <a:endParaRPr lang="ru-RU" sz="4000" u="sng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"/>
          </p:nvPr>
        </p:nvSpPr>
        <p:spPr>
          <a:xfrm>
            <a:off x="609600" y="1371600"/>
            <a:ext cx="8229600" cy="4191000"/>
          </a:xfrm>
        </p:spPr>
        <p:txBody>
          <a:bodyPr/>
          <a:lstStyle/>
          <a:p>
            <a:r>
              <a:rPr lang="ru-RU" sz="3200" b="1" dirty="0" smtClean="0"/>
              <a:t>Это учащиеся, имеющие справку об инвалидности или справку  ПМПК. Имеют право сдавать </a:t>
            </a:r>
            <a:r>
              <a:rPr lang="ru-RU" sz="3200" b="1" u="sng" dirty="0" smtClean="0"/>
              <a:t>только два обязательных </a:t>
            </a:r>
            <a:r>
              <a:rPr lang="ru-RU" sz="3200" b="1" dirty="0" smtClean="0"/>
              <a:t>предмета</a:t>
            </a:r>
            <a:r>
              <a:rPr lang="ru-RU" sz="3200" b="1" u="sng" dirty="0" smtClean="0"/>
              <a:t>: русский язык и математику. Продолжительность экзамена продлевается на 1,5 часа. </a:t>
            </a:r>
            <a:r>
              <a:rPr lang="ru-RU" sz="3200" b="1" dirty="0" smtClean="0"/>
              <a:t>Эти учащиеся пишут ОГЭ в отдельной аудитории.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520</TotalTime>
  <Words>792</Words>
  <Application>Microsoft Office PowerPoint</Application>
  <PresentationFormat>Экран (4:3)</PresentationFormat>
  <Paragraphs>142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Office Theme</vt:lpstr>
      <vt:lpstr>МБОУ СОШ №42 им.Х.Мамсурова ГИА – 9 классы</vt:lpstr>
      <vt:lpstr>Основные вопросы для  рассмотрения: </vt:lpstr>
      <vt:lpstr>Презентация PowerPoint</vt:lpstr>
      <vt:lpstr>Структура итогового собеседования</vt:lpstr>
      <vt:lpstr>Презентация PowerPoint</vt:lpstr>
      <vt:lpstr>ОБЩИЕ ПОЛОЖЕНИЯ ГИА в 9 классе</vt:lpstr>
      <vt:lpstr>Формы проведения ГИА</vt:lpstr>
      <vt:lpstr>Проект расписания ОГЭ</vt:lpstr>
      <vt:lpstr>Учащиеся с ОВЗ</vt:lpstr>
      <vt:lpstr>ПОРЯДОК ПРОВЕДЕНИЯ  ГИА</vt:lpstr>
      <vt:lpstr>ПОРЯДОК ПРОВЕДЕНИЯ  ГИА</vt:lpstr>
      <vt:lpstr>Презентация PowerPoint</vt:lpstr>
      <vt:lpstr>Порядок проведения ГИА</vt:lpstr>
      <vt:lpstr>Порядок проведения ГИА</vt:lpstr>
      <vt:lpstr>Проверка экзаменационных работ участников  ГИА и их оценивание</vt:lpstr>
      <vt:lpstr>ЕСЛИ НАБРАЛ БАЛЛОВ НИЖЕ  МИНИМАЛЬНОГО….</vt:lpstr>
      <vt:lpstr>Прием и рассмотрение апелляций</vt:lpstr>
      <vt:lpstr>Профильное обучение  10-11 классы      2024-2025 уч.год.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ГОСУДАРСТВЕННАЯ ИТОГОВАЯ  АТТЕСТАЦИЯ ЗА  КУРС ОСНОВНОГО</dc:title>
  <dc:creator>Ирина Тугановна Бзыкова</dc:creator>
  <cp:lastModifiedBy>Ирина Тугановна Бзыкова</cp:lastModifiedBy>
  <cp:revision>50</cp:revision>
  <dcterms:created xsi:type="dcterms:W3CDTF">2017-10-17T11:06:34Z</dcterms:created>
  <dcterms:modified xsi:type="dcterms:W3CDTF">2024-10-25T14:00:12Z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2017-09-15T00:00:00Z</vt:filetime>
  </property>
  <property fmtid="{D5CDD505-2E9C-101B-9397-08002B2CF9AE}" pid="3" name="Creator">
    <vt:lpwstr>Impress</vt:lpwstr>
  </property>
  <property fmtid="{D5CDD505-2E9C-101B-9397-08002B2CF9AE}" pid="4" name="LastSaved">
    <vt:filetime>2017-10-17T00:00:00Z</vt:filetime>
  </property>
</Properties>
</file>