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1"/>
  </p:notes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4" r:id="rId10"/>
    <p:sldId id="267" r:id="rId11"/>
    <p:sldId id="268" r:id="rId12"/>
    <p:sldId id="270" r:id="rId13"/>
    <p:sldId id="271" r:id="rId14"/>
    <p:sldId id="259" r:id="rId15"/>
    <p:sldId id="269" r:id="rId16"/>
    <p:sldId id="276" r:id="rId17"/>
    <p:sldId id="272" r:id="rId18"/>
    <p:sldId id="273" r:id="rId19"/>
    <p:sldId id="27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CCFF"/>
    <a:srgbClr val="D11CEA"/>
    <a:srgbClr val="D5D9F7"/>
    <a:srgbClr val="FFFFCC"/>
    <a:srgbClr val="99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711" autoAdjust="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="" xmlns:a16="http://schemas.microsoft.com/office/drawing/2014/main" id="{B89EFC50-6BED-48CD-BF00-63A772C3DBB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en-US"/>
          </a:p>
        </p:txBody>
      </p:sp>
      <p:sp>
        <p:nvSpPr>
          <p:cNvPr id="40963" name="Rectangle 3">
            <a:extLst>
              <a:ext uri="{FF2B5EF4-FFF2-40B4-BE49-F238E27FC236}">
                <a16:creationId xmlns="" xmlns:a16="http://schemas.microsoft.com/office/drawing/2014/main" id="{D72F984A-ED98-4731-9887-01441F32C64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en-US"/>
          </a:p>
        </p:txBody>
      </p:sp>
      <p:sp>
        <p:nvSpPr>
          <p:cNvPr id="40964" name="Rectangle 4">
            <a:extLst>
              <a:ext uri="{FF2B5EF4-FFF2-40B4-BE49-F238E27FC236}">
                <a16:creationId xmlns="" xmlns:a16="http://schemas.microsoft.com/office/drawing/2014/main" id="{DDFACFB9-771F-4520-8D10-3211D582D77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0965" name="Rectangle 5">
            <a:extLst>
              <a:ext uri="{FF2B5EF4-FFF2-40B4-BE49-F238E27FC236}">
                <a16:creationId xmlns="" xmlns:a16="http://schemas.microsoft.com/office/drawing/2014/main" id="{387249E4-134F-4079-BF7E-69DD52A453C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="" xmlns:a16="http://schemas.microsoft.com/office/drawing/2014/main" id="{EF157E0E-6FBB-43FF-BF67-6E1AFF9D910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en-US"/>
          </a:p>
        </p:txBody>
      </p:sp>
      <p:sp>
        <p:nvSpPr>
          <p:cNvPr id="40967" name="Rectangle 7">
            <a:extLst>
              <a:ext uri="{FF2B5EF4-FFF2-40B4-BE49-F238E27FC236}">
                <a16:creationId xmlns="" xmlns:a16="http://schemas.microsoft.com/office/drawing/2014/main" id="{D04E8EC9-2C38-4CFD-914B-EC5CD56FF5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8A79D3-A19E-4DBA-B4AE-1CFD7934B5D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4D6B782A-A7CE-412D-AD03-4CC3F07084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8A3E27-1F73-4A9E-83BC-182272CA1910}" type="slidenum">
              <a:rPr lang="ru-RU" altLang="en-US"/>
              <a:pPr/>
              <a:t>1</a:t>
            </a:fld>
            <a:endParaRPr lang="ru-RU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="" xmlns:a16="http://schemas.microsoft.com/office/drawing/2014/main" id="{A5837A2C-F613-485B-BBC5-8AA23866FD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="" xmlns:a16="http://schemas.microsoft.com/office/drawing/2014/main" id="{BFCC53FA-31A8-4FD1-83EA-602B3A9E31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/>
              <a:t>Петр Первый Великий.Русский царь с 1682 г. и император с 1721 г.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DDA8A1E1-8379-4542-876D-7315A0AA97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DE9F8B-63F5-4098-9E9C-1D6B260E0205}" type="slidenum">
              <a:rPr lang="ru-RU" altLang="en-US"/>
              <a:pPr/>
              <a:t>11</a:t>
            </a:fld>
            <a:endParaRPr lang="ru-RU" altLang="en-US"/>
          </a:p>
        </p:txBody>
      </p:sp>
      <p:sp>
        <p:nvSpPr>
          <p:cNvPr id="53250" name="Rectangle 2">
            <a:extLst>
              <a:ext uri="{FF2B5EF4-FFF2-40B4-BE49-F238E27FC236}">
                <a16:creationId xmlns="" xmlns:a16="http://schemas.microsoft.com/office/drawing/2014/main" id="{C848DFAD-0D8E-4530-8ACB-E76B4490B4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="" xmlns:a16="http://schemas.microsoft.com/office/drawing/2014/main" id="{A4FC44FD-5A02-4FE9-A85D-603416FBCF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/>
              <a:t>Создаются новые верфи, растет число железоделательных и меднолитейных заводов на Урале. В Воронеже налаживается отливка корабельных пушек и ядер к ним.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6D65D891-AAB5-4DDD-90B0-D186B08548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EBB474-4AE3-49A5-96F9-C049DDF1D160}" type="slidenum">
              <a:rPr lang="ru-RU" altLang="en-US"/>
              <a:pPr/>
              <a:t>12</a:t>
            </a:fld>
            <a:endParaRPr lang="ru-RU" altLang="en-US"/>
          </a:p>
        </p:txBody>
      </p:sp>
      <p:sp>
        <p:nvSpPr>
          <p:cNvPr id="54274" name="Rectangle 2">
            <a:extLst>
              <a:ext uri="{FF2B5EF4-FFF2-40B4-BE49-F238E27FC236}">
                <a16:creationId xmlns="" xmlns:a16="http://schemas.microsoft.com/office/drawing/2014/main" id="{C312DB92-4C92-4689-81CD-D0519C093B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="" xmlns:a16="http://schemas.microsoft.com/office/drawing/2014/main" id="{AEBA0D6A-E7EE-46D5-8981-09D18F6ECB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/>
              <a:t>Для уверенного выхода к Финскому заливу Петр 1 главные усилия сосредоточил на овладение земель, прилегающих к Ладоге и Неве. После 10-ти дневной осады первой пала крепость Нотебург (Орешек). По выражению Петра 1, сей крепостью «отворялись ворота к морю». Затем была взята крепость Ниеншанц, Расположенная при впадении в Неву реки Охты. Так Петр прорубил окно в Европу.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B7EDD67A-9050-4BED-A6D9-82DC414BBF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054DB5-0AD6-45CE-8971-504A3A2F93BB}" type="slidenum">
              <a:rPr lang="ru-RU" altLang="en-US"/>
              <a:pPr/>
              <a:t>13</a:t>
            </a:fld>
            <a:endParaRPr lang="ru-RU" altLang="en-US"/>
          </a:p>
        </p:txBody>
      </p:sp>
      <p:sp>
        <p:nvSpPr>
          <p:cNvPr id="55298" name="Rectangle 2">
            <a:extLst>
              <a:ext uri="{FF2B5EF4-FFF2-40B4-BE49-F238E27FC236}">
                <a16:creationId xmlns="" xmlns:a16="http://schemas.microsoft.com/office/drawing/2014/main" id="{80986A52-6348-4E0C-8355-C0D77825DF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="" xmlns:a16="http://schemas.microsoft.com/office/drawing/2014/main" id="{83C9AF6C-7ACC-48EF-A8E1-1F63962EA8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/>
              <a:t>Очень быстро вблизи крепости стал застраиваться городской остров – нынешняя Петроградская сторона. Даже через добрую сотню лет после появления Петербурга рождение города казалось невероятным чудом. У финнов сохранилась поэтическая легенда. В ней говорится: «Много людей в старые годы принимались строить город на Невском болоте, но это никому не удавалось: топкое болото поглощало каждый раз постройку. Но вот пришел русский богатырь-волшебник и решил строить город. Построил он один дом – поглотила его трясина. Построил второй и третий – все так же исчезают они в болоте. Рассердился тогда богатырь и придумал хитрое небывалое дело: взял он и сковал на руках вдруг целый город и поставил его на болото. Не смогло оно тогда поглотить богатырский город и держит его до сих пор». Нелегко эта легенда осуществилась.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53EA46E6-E0DF-4242-9EB9-BB9D098443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46B97D-4075-4812-B407-0AF91802D3E3}" type="slidenum">
              <a:rPr lang="ru-RU" altLang="en-US"/>
              <a:pPr/>
              <a:t>14</a:t>
            </a:fld>
            <a:endParaRPr lang="ru-RU" altLang="en-US"/>
          </a:p>
        </p:txBody>
      </p:sp>
      <p:sp>
        <p:nvSpPr>
          <p:cNvPr id="56322" name="Rectangle 2">
            <a:extLst>
              <a:ext uri="{FF2B5EF4-FFF2-40B4-BE49-F238E27FC236}">
                <a16:creationId xmlns="" xmlns:a16="http://schemas.microsoft.com/office/drawing/2014/main" id="{C33CC5F4-F3D5-4EC6-BDEC-3061952CD8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="" xmlns:a16="http://schemas.microsoft.com/office/drawing/2014/main" id="{C94DE4B0-F26C-4B34-9491-F778B5E523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/>
              <a:t>В конце жизни, осматривая работы на Ладожском канале и довольный их ходом, Петр говорил строителям: «Видим, как Невой ходят к нам суда из Европы; а когда кончим вот этот канал, увидим, как нашей Волгой придут торговать в Петербург и азиаты». Он мечтал, пользуясь речной сетью России, сделать ее торговой и культурной посредницей между двумя мирами, Западом и Востоком, Европой и Азией.</a:t>
            </a:r>
          </a:p>
          <a:p>
            <a:r>
              <a:rPr lang="ru-RU" altLang="en-US"/>
              <a:t>(видео) Так было положено начало прекрасному городу – северной столице, которую иностранцы называют Второй Венецией и Северной Пальмирой.</a:t>
            </a:r>
          </a:p>
          <a:p>
            <a:r>
              <a:rPr lang="ru-RU" altLang="en-US"/>
              <a:t>«Люблю тебя, Петра творенье,</a:t>
            </a:r>
          </a:p>
          <a:p>
            <a:r>
              <a:rPr lang="ru-RU" altLang="en-US"/>
              <a:t>Люблю твой строгий, стройный вид,</a:t>
            </a:r>
          </a:p>
          <a:p>
            <a:r>
              <a:rPr lang="ru-RU" altLang="en-US"/>
              <a:t>Невы державное теченье,</a:t>
            </a:r>
          </a:p>
          <a:p>
            <a:r>
              <a:rPr lang="ru-RU" altLang="en-US"/>
              <a:t>Береговой ее гранит…»</a:t>
            </a:r>
          </a:p>
          <a:p>
            <a:r>
              <a:rPr lang="ru-RU" altLang="en-US"/>
              <a:t>Так восхваляет этот город великий русский поэт – Александр Сергеевич Пушкин. 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BE686A70-362C-4C1D-AA8E-111096D05A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559174-C06B-4431-952B-B017ACF63DB8}" type="slidenum">
              <a:rPr lang="ru-RU" altLang="en-US"/>
              <a:pPr/>
              <a:t>15</a:t>
            </a:fld>
            <a:endParaRPr lang="ru-RU" altLang="en-US"/>
          </a:p>
        </p:txBody>
      </p:sp>
      <p:sp>
        <p:nvSpPr>
          <p:cNvPr id="57346" name="Rectangle 2">
            <a:extLst>
              <a:ext uri="{FF2B5EF4-FFF2-40B4-BE49-F238E27FC236}">
                <a16:creationId xmlns="" xmlns:a16="http://schemas.microsoft.com/office/drawing/2014/main" id="{E56B8454-F6AD-4E8C-91AD-195E23E767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="" xmlns:a16="http://schemas.microsoft.com/office/drawing/2014/main" id="{FB333610-1044-44B7-BC0C-FD1328EABD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/>
              <a:t>Преобразования Петра 1 были ярким примером радикальных реформ, проведенных государством без поддержки и даже при сопротивлении широких слоев общества.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2A119918-0029-4CA1-AD73-B56EF77AEF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DAE30-548E-448F-8E85-E594DEF03342}" type="slidenum">
              <a:rPr lang="ru-RU" altLang="en-US"/>
              <a:pPr/>
              <a:t>16</a:t>
            </a:fld>
            <a:endParaRPr lang="ru-RU" altLang="en-US"/>
          </a:p>
        </p:txBody>
      </p:sp>
      <p:sp>
        <p:nvSpPr>
          <p:cNvPr id="58370" name="Rectangle 2">
            <a:extLst>
              <a:ext uri="{FF2B5EF4-FFF2-40B4-BE49-F238E27FC236}">
                <a16:creationId xmlns="" xmlns:a16="http://schemas.microsoft.com/office/drawing/2014/main" id="{CE68F609-3756-4CFE-AE9F-42F9CE7E2B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="" xmlns:a16="http://schemas.microsoft.com/office/drawing/2014/main" id="{22612E2F-2DDD-4C4A-996A-F98965C722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/>
              <a:t>Только такое государство, по мысли Петра, могло стать инструментом решительных преобразований, цель которых – превратить Россию в великую Европейскую державу. Этой цели Петр достиг и потому вошел в историю как великий реформатор.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96894538-70DE-4A73-B0C4-139EF903E2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1B14FE-C01D-4925-8D5E-DCA9BB282B12}" type="slidenum">
              <a:rPr lang="ru-RU" altLang="en-US"/>
              <a:pPr/>
              <a:t>17</a:t>
            </a:fld>
            <a:endParaRPr lang="ru-RU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="" xmlns:a16="http://schemas.microsoft.com/office/drawing/2014/main" id="{44E1F584-C4D5-4988-98DD-DB8182DF48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="" xmlns:a16="http://schemas.microsoft.com/office/drawing/2014/main" id="{6874127F-09F5-475A-BF6C-5994F3186B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/>
              <a:t>В итоге административных преобразований в России было завершено оформление абсолютной монархии.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F4114683-ED2D-48B4-93F1-21447D4C2D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41909-A029-49B3-8C82-88FE5F8857F0}" type="slidenum">
              <a:rPr lang="ru-RU" altLang="en-US"/>
              <a:pPr/>
              <a:t>3</a:t>
            </a:fld>
            <a:endParaRPr lang="ru-RU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="" xmlns:a16="http://schemas.microsoft.com/office/drawing/2014/main" id="{E247FFF9-6F90-4A6F-90E6-DFCC8F9544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="" xmlns:a16="http://schemas.microsoft.com/office/drawing/2014/main" id="{251A3954-6E78-4449-BA88-64256E9273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 sz="2000" b="1"/>
              <a:t>Так третий век спорят о Петре люди, сталкиваются мнения. Пушкин, Достоевский, Лев Толстой. Ключевский, Блок… Мнения крайние, взаимоисключающие. И те, и другие могут подтвердить свою правоту фактами. Но даже не то интересно, что говорили и говорят об одном человеке: важнее то, что о нем никогда не говорят безразлично. Таков уж был первый император российский, таково было его время. Перелом в истории России, совершившийся в его правление, определил путь нашей страны на много лет вперед.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702ED2B5-5D91-4DB1-976A-01DA1E9C81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25C2B5-F651-4080-BE78-E30B6641D8BA}" type="slidenum">
              <a:rPr lang="ru-RU" altLang="en-US"/>
              <a:pPr/>
              <a:t>4</a:t>
            </a:fld>
            <a:endParaRPr lang="ru-RU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="" xmlns:a16="http://schemas.microsoft.com/office/drawing/2014/main" id="{D92E1DCF-AD5C-4033-9CA0-736E48DA45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="" xmlns:a16="http://schemas.microsoft.com/office/drawing/2014/main" id="{19F59E96-B3ED-4AA6-AB3F-8ECA053B63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/>
              <a:t>После смерти его старшего брата, царя Федора Алексеевича, обостряется борьба между двумя боярскими кланами – Милославскими и Нарышкиными. 27 апреля толпа, собравшаяся в кремле выкрикивает царем Сначала Петра в обход своего брата, а спустя месяц та же стрелецкая толпа, настроенная против родственников его матери сестрой Петра , Софьей, подхватывает на копья бояр Матвеева и Долгорукого. Петр становится жертвой кровавой расправы. Партия Нарышкиных была отстранена от участия в государственных делах; Петр с матерью поселился в селе Преображенском. С 1683 г. никем не руководящий он начал здесь продолжительную игру, какую сам себе устроил, и которая стала для него школой самообразования. Петр набирает из своих дворовых людей две роты, которые со временем развились в два батальона, человек по триста в каждом. Они получили название потешных. Постепенно военные забавы приняли нешуточный масштаб, и это стало вызывать беспокойство Софьи.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D5A7F31C-B381-460B-89AC-79F7880A01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36029F-2FAC-4BD6-B698-9D13E400ECC9}" type="slidenum">
              <a:rPr lang="ru-RU" altLang="en-US"/>
              <a:pPr/>
              <a:t>5</a:t>
            </a:fld>
            <a:endParaRPr lang="ru-RU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="" xmlns:a16="http://schemas.microsoft.com/office/drawing/2014/main" id="{F4007434-2792-4A9F-90E1-51A68732E3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="" xmlns:a16="http://schemas.microsoft.com/office/drawing/2014/main" id="{3F440375-9843-46E8-A2C3-87759F578C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/>
              <a:t>В ночь на 8 августа 1689 г. Петр был разбужен в Преображенском стрельцами, которые сообщили ему о грозящей опасности со стороны Софьи. Царь бежал в Троице Сергиеву лавру. Монастырь дал защиту молодому царю. Так же как и семь лет назад в Лавре пересидели Москву. Брат Петра, Иван, правил только номинально. Фактически вся власть перешла к Петру и Нарышкиным. На первых порах Петр оставил власть своей матери, а сам проводил время в военных забавах В связи с расширением морских забав Петр дважды совершает путешествие на Белое море. В 1694 г. умерла мать Петра, и ему самому пришлось вступить в управление государством. 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F99B87CB-EA5D-4E24-BE84-AD7055E356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1AC1E8-4002-44A6-BEAE-10E570AAF9A6}" type="slidenum">
              <a:rPr lang="ru-RU" altLang="en-US"/>
              <a:pPr/>
              <a:t>6</a:t>
            </a:fld>
            <a:endParaRPr lang="ru-RU" altLang="en-US"/>
          </a:p>
        </p:txBody>
      </p:sp>
      <p:sp>
        <p:nvSpPr>
          <p:cNvPr id="47106" name="Rectangle 2">
            <a:extLst>
              <a:ext uri="{FF2B5EF4-FFF2-40B4-BE49-F238E27FC236}">
                <a16:creationId xmlns="" xmlns:a16="http://schemas.microsoft.com/office/drawing/2014/main" id="{1DC69A78-2987-4BE5-A224-7DCBA9AA85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="" xmlns:a16="http://schemas.microsoft.com/office/drawing/2014/main" id="{8BF63BF3-970E-480D-B362-7C1C7454F8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/>
              <a:t>Петр был силен и трудолюбив. Наверняка многие слышали сказку «Петр и кузнец», в которой еще больше подтверждается его могущество.( сказка 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2C357E71-F02F-4EB1-9799-453D54E705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F27D69-2BCF-40EB-B2FC-15553E7A2662}" type="slidenum">
              <a:rPr lang="ru-RU" altLang="en-US"/>
              <a:pPr/>
              <a:t>7</a:t>
            </a:fld>
            <a:endParaRPr lang="ru-RU" altLang="en-US"/>
          </a:p>
        </p:txBody>
      </p:sp>
      <p:sp>
        <p:nvSpPr>
          <p:cNvPr id="49154" name="Rectangle 2">
            <a:extLst>
              <a:ext uri="{FF2B5EF4-FFF2-40B4-BE49-F238E27FC236}">
                <a16:creationId xmlns="" xmlns:a16="http://schemas.microsoft.com/office/drawing/2014/main" id="{0702BE08-180A-4B38-8D7F-B34CC02985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="" xmlns:a16="http://schemas.microsoft.com/office/drawing/2014/main" id="{A81375CF-6879-4124-8D9C-40951F2EA4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/>
              <a:t>Если Петр не спал, не ехал, не пировал или не осматривал чего-нибудь, он непременно что-нибудь строил. С его рук не сходили мозоли. Успехи в ремесле поселили в нем уверенность в ловкости своей руки: он считал себя и опытным хирургом и хорошим зубным врачом. Петр отличался отменным аппетитом. Современники говорят, что он мог есть всегда и везде. 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FD50748C-696D-4DA7-AD82-73231A3D77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BE544-01EF-4AC1-9733-24BFB11DE406}" type="slidenum">
              <a:rPr lang="ru-RU" altLang="en-US"/>
              <a:pPr/>
              <a:t>8</a:t>
            </a:fld>
            <a:endParaRPr lang="ru-RU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="" xmlns:a16="http://schemas.microsoft.com/office/drawing/2014/main" id="{D8A8B4AA-F0B9-4C0F-9B3E-75367C4716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="" xmlns:a16="http://schemas.microsoft.com/office/drawing/2014/main" id="{81A85450-AF97-4435-A3A3-4B7058D25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/>
              <a:t>Его семья жила скромно. Жена и царевны одевались бедно, в роскошных нарядах появлялись лишь на праздниках. Двор русского царя был самым малочисленным в Европе. Ограничив себя и своих близких во многом, Петр все силы и энергию отдавал служению отечеству. Того же он требовал и от подчиненных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397592E2-F580-438F-99F5-A4A95A3950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DDF4D-4507-4B7F-9BA6-84BB341A9852}" type="slidenum">
              <a:rPr lang="ru-RU" altLang="en-US"/>
              <a:pPr/>
              <a:t>9</a:t>
            </a:fld>
            <a:endParaRPr lang="ru-RU" altLang="en-US"/>
          </a:p>
        </p:txBody>
      </p:sp>
      <p:sp>
        <p:nvSpPr>
          <p:cNvPr id="51202" name="Rectangle 2">
            <a:extLst>
              <a:ext uri="{FF2B5EF4-FFF2-40B4-BE49-F238E27FC236}">
                <a16:creationId xmlns="" xmlns:a16="http://schemas.microsoft.com/office/drawing/2014/main" id="{7912BDA9-B308-4A73-96DB-F08179AE02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="" xmlns:a16="http://schemas.microsoft.com/office/drawing/2014/main" id="{6D95A539-BE10-49D6-BA07-B90CE3A226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/>
              <a:t>Постройка кораблей велась под Москвой в селе Преображенском, в Воронеже, Козлове, Добром, Сокольске. Особенно большое строительство разворачивалось в Воронеже, где было создано Адмиралтейство.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06D7E035-58ED-4CA6-9C1C-D4B1C9FB2C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DAAE8-6198-47D8-AD62-9B2FFAE366D2}" type="slidenum">
              <a:rPr lang="ru-RU" altLang="en-US"/>
              <a:pPr/>
              <a:t>10</a:t>
            </a:fld>
            <a:endParaRPr lang="ru-RU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="" xmlns:a16="http://schemas.microsoft.com/office/drawing/2014/main" id="{B16DB1E2-CB35-4C06-8DBD-7D01167724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="" xmlns:a16="http://schemas.microsoft.com/office/drawing/2014/main" id="{5B6D9677-72A4-4E0D-9767-29AFF81A8C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/>
              <a:t>Россия получила Азов с прилегающими землями и право свободного плавания по Азовскому морю.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="" xmlns:a16="http://schemas.microsoft.com/office/drawing/2014/main" id="{B5B8DBA6-89E9-4EBF-B5AB-FC0131B2B691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altLang="en-US" noProof="0"/>
              <a:t>Образец заголовка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="" xmlns:a16="http://schemas.microsoft.com/office/drawing/2014/main" id="{4EDA5092-D426-4CA1-9467-AC7AA118C83C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ru-RU" altLang="en-US" noProof="0"/>
              <a:t>Образец подзаголовка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="" xmlns:a16="http://schemas.microsoft.com/office/drawing/2014/main" id="{6AD2AF59-0B95-4A4C-982C-A5C1ED9A45FC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38917" name="Rectangle 5">
            <a:extLst>
              <a:ext uri="{FF2B5EF4-FFF2-40B4-BE49-F238E27FC236}">
                <a16:creationId xmlns="" xmlns:a16="http://schemas.microsoft.com/office/drawing/2014/main" id="{371A72A7-61AC-4B88-AB6B-20F34F3BEA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38918" name="Rectangle 6">
            <a:extLst>
              <a:ext uri="{FF2B5EF4-FFF2-40B4-BE49-F238E27FC236}">
                <a16:creationId xmlns="" xmlns:a16="http://schemas.microsoft.com/office/drawing/2014/main" id="{5E9B988E-E081-4FBB-AA0C-1FD7BF4B9D7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5730F945-E361-49C0-91D1-D1A99526630E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124D63-2528-4BAF-9774-9F08D9877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C698C43-782C-4741-B844-74FF228FC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E0A43A-2716-48F9-AE77-CD1AA5AA7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15E455-654F-4B8F-BC9E-CABE009E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F7545F-64B2-43EC-A069-FBA3E1C97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C49EE-01AB-4312-96EB-0001492CCBB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2133741486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28D773F-FAC8-4879-B6BF-792597F47B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19050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877F8F2-E83C-4A03-8C6C-89EF835BE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55626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DFD10E-DDC0-45CD-99E1-DEE265C23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FDA1C1-7E65-46D7-BE04-EE5107C1E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CAFFDD-C29A-4CC6-B76E-4C5D39ED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C915C-08A5-4FAC-8E2E-4C876DFAD5D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997568009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D5D4EA-8E10-4833-8A17-51BB06E2F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8546C1-18A9-41F4-80F2-DB28D3BB7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861B241-8F4D-42E6-A299-1573F1D53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BC0113-C90A-4270-A077-E68DBD0F0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278A74C-670A-499B-8B94-3572A4204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0AB5E-B031-49E7-8764-C3FF555D483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4146189101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E2E044-4FBF-4758-BB86-E733C2CAE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7359D72-97E3-4F0F-A338-C613678B3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1BDB4D-A7FF-475E-AF40-68364E9CF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4350B2-6F34-483E-82C0-4F1F8A93C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C11C05-AD36-4E93-B9AA-4D2E5E18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26706-79BC-473B-BAC8-58634FD2D6C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2516464068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02EC4A-A49B-4A6F-8980-9A0EF7F06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0DE4F99-C3BE-469C-A360-2AA1E0925E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BFF9896-AC45-45F7-9F27-4A71848E5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6B32495-AAF7-4922-9B6C-32B386E74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D83000-D652-4C0D-8A88-8BB4C3F4D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73D49EF-37A7-4822-A5E2-8BBD5CB1E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A8455-3CEF-46A8-939D-A74BAB00DCB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2609507932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4483C5-25A5-4C2C-8661-83532BF01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BAA62C-E1DA-40C1-A046-0B39690DC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48D6266-282D-48D7-9699-DA3B0C12B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E5D3C1F-DCB3-4EEB-A920-7C3536AA1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88C91EF-1B52-42A1-B609-9EB78F4836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4B88F9D-F589-42AB-A95F-8CDE98237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34250E6-3274-49DE-9BCD-10DC3FA16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8A8EA03-8BB8-41E5-986C-068E6B9F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495C8-B2DD-4230-906A-60E2552B226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704398661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FE342B-73DB-4319-851F-6EEE6CFEE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8DFC274-144C-4149-A8B9-8A1562008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82C6FF5-5266-47B7-A649-888FA13A3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890720B-88D8-4873-8CAB-33213479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5C69B-9FBB-42F9-9869-249C81ABC75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535369872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7F25B28-A6D1-4AAC-8A88-7B3C9C7CF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E83201A-E155-42BD-B4DF-D54F3295C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5A52249-7AC5-4146-84B8-FE6E6259C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7C685-FC0D-47A6-93AA-BBD82C648FA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4128885783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97F392-7DF7-4B9F-9167-61B86F53E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C0D2B7-6F9B-4DD5-ACD8-6129F6892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CFC72C1-1CB6-42C1-AB91-DE2D0B72F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B220BD6-205B-409C-BFF1-E945FD73B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BA0C455-3AF3-44D7-ADB8-5BAF60065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483E59-71B1-44DC-9CF7-4B32F1BB4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8A558-6D5A-4EF6-A676-47125568F84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244264147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A4F3AC-B544-4C99-A5EE-56A008053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0770350-E149-494F-A7CE-8174321324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48F2F32-436E-476C-A004-EFC094B65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6BC24A6-B495-4D9C-8FB7-D7AA7C820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D3B828B-F7D6-40E6-983C-44E9AACC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A444238-5614-49B7-9DDB-B7B9679FF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D1C60-BA91-4071-9353-8866353B8F6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1039686360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="" xmlns:a16="http://schemas.microsoft.com/office/drawing/2014/main" id="{027F2DA0-2AF4-4BBF-BD89-861A605780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="" xmlns:a16="http://schemas.microsoft.com/office/drawing/2014/main" id="{963045DB-0CA6-4FFD-A31F-8FDBFB815E9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ru-RU" altLang="en-US"/>
          </a:p>
        </p:txBody>
      </p:sp>
      <p:sp>
        <p:nvSpPr>
          <p:cNvPr id="37892" name="Rectangle 4">
            <a:extLst>
              <a:ext uri="{FF2B5EF4-FFF2-40B4-BE49-F238E27FC236}">
                <a16:creationId xmlns="" xmlns:a16="http://schemas.microsoft.com/office/drawing/2014/main" id="{AB6993D1-C527-4673-861A-79C80339D8A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ru-RU" altLang="en-US"/>
          </a:p>
        </p:txBody>
      </p:sp>
      <p:sp>
        <p:nvSpPr>
          <p:cNvPr id="37893" name="Rectangle 5">
            <a:extLst>
              <a:ext uri="{FF2B5EF4-FFF2-40B4-BE49-F238E27FC236}">
                <a16:creationId xmlns="" xmlns:a16="http://schemas.microsoft.com/office/drawing/2014/main" id="{9171A6C6-B5D6-49CD-9382-D0CCF5E8294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2C42B85E-9BD6-4417-B046-53A6B31BC1D9}" type="slidenum">
              <a:rPr lang="ru-RU" altLang="en-US"/>
              <a:pPr/>
              <a:t>‹#›</a:t>
            </a:fld>
            <a:endParaRPr lang="ru-RU" altLang="en-US"/>
          </a:p>
        </p:txBody>
      </p:sp>
      <p:pic>
        <p:nvPicPr>
          <p:cNvPr id="37894" name="Picture 6">
            <a:extLst>
              <a:ext uri="{FF2B5EF4-FFF2-40B4-BE49-F238E27FC236}">
                <a16:creationId xmlns="" xmlns:a16="http://schemas.microsoft.com/office/drawing/2014/main" id="{9EEE1F56-0E3A-4E81-92F3-61444AA3C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5" name="Rectangle 7">
            <a:extLst>
              <a:ext uri="{FF2B5EF4-FFF2-40B4-BE49-F238E27FC236}">
                <a16:creationId xmlns="" xmlns:a16="http://schemas.microsoft.com/office/drawing/2014/main" id="{D893DB7B-AA9B-4942-8705-DC5725CC4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 spd="slow">
    <p:split orient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w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9500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extLst>
              <a:ext uri="{FF2B5EF4-FFF2-40B4-BE49-F238E27FC236}">
                <a16:creationId xmlns="" xmlns:a16="http://schemas.microsoft.com/office/drawing/2014/main" id="{F60FF706-5E48-45FD-90A5-B0FF95A5C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0" y="2133600"/>
            <a:ext cx="3536950" cy="4335463"/>
          </a:xfrm>
          <a:prstGeom prst="rect">
            <a:avLst/>
          </a:prstGeom>
          <a:noFill/>
          <a:ln w="88900" cmpd="tri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AutoShape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E2A1787C-606F-4DC7-A426-C6EDF7C0FDB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534400" y="6324600"/>
            <a:ext cx="533400" cy="457200"/>
          </a:xfrm>
          <a:prstGeom prst="actionButtonEnd">
            <a:avLst/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7C9B5A0A-178D-4541-9DDF-2B5A44C58E0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</a:rPr>
              <a:t>Великий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</a:rPr>
              <a:t>государь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b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</a:rPr>
              <a:t>великого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</a:rPr>
              <a:t>государства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350-летию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</a:rPr>
              <a:t>со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</a:rPr>
              <a:t>дня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</a:rPr>
              <a:t>рождения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</a:rPr>
              <a:t>Петра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 1</a:t>
            </a:r>
            <a:endParaRPr lang="ru-RU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>
            <a:extLst>
              <a:ext uri="{FF2B5EF4-FFF2-40B4-BE49-F238E27FC236}">
                <a16:creationId xmlns="" xmlns:a16="http://schemas.microsoft.com/office/drawing/2014/main" id="{DEBA8FDE-C09A-4693-A3E5-7938784FDC0C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1676400" y="4025900"/>
            <a:ext cx="70866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/>
              <a:t>Молодой флот России получил боевое крещение и наглядно продемонстрировал свою действенность. Взятие Азова явилось первой крупной победой вновь создаваемых регулярных армий и флота России.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="" xmlns:a16="http://schemas.microsoft.com/office/drawing/2014/main" id="{B1D5A92B-86D1-40C9-854C-05CA6A51F3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543800" cy="1143000"/>
          </a:xfrm>
        </p:spPr>
        <p:txBody>
          <a:bodyPr/>
          <a:lstStyle/>
          <a:p>
            <a:r>
              <a:rPr lang="ru-RU" altLang="en-US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Взятие Азова</a:t>
            </a:r>
          </a:p>
        </p:txBody>
      </p:sp>
      <p:pic>
        <p:nvPicPr>
          <p:cNvPr id="15367" name="Picture 7">
            <a:extLst>
              <a:ext uri="{FF2B5EF4-FFF2-40B4-BE49-F238E27FC236}">
                <a16:creationId xmlns="" xmlns:a16="http://schemas.microsoft.com/office/drawing/2014/main" id="{F2F4BEB5-6DBC-4652-B375-16E1C06AD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6858000" cy="2362200"/>
          </a:xfrm>
          <a:prstGeom prst="rect">
            <a:avLst/>
          </a:prstGeom>
          <a:noFill/>
          <a:ln w="88900" cmpd="tri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8" name="AutoShape 8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A9BA8526-6C5C-475C-94C6-03369E4D860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534400" y="6324600"/>
            <a:ext cx="533400" cy="457200"/>
          </a:xfrm>
          <a:prstGeom prst="actionButtonEnd">
            <a:avLst/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AutoShape 9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C1C9C25B-B23A-42DF-B9AB-446C939C9E91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95400" y="6324600"/>
            <a:ext cx="533400" cy="457200"/>
          </a:xfrm>
          <a:prstGeom prst="actionButtonBeginning">
            <a:avLst/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>
            <a:extLst>
              <a:ext uri="{FF2B5EF4-FFF2-40B4-BE49-F238E27FC236}">
                <a16:creationId xmlns="" xmlns:a16="http://schemas.microsoft.com/office/drawing/2014/main" id="{3570EB7D-4D37-4085-88AB-049A31F20A93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1600200" y="1181100"/>
            <a:ext cx="32766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/>
              <a:t>20 (30) октября 1696 г. царь Петр 1 «указал», а дума «приговорила» : «Морским судам быть» - государственный акт, официально положивший начало созданию регулярного флота. С тех пор эта дата отмечается как день рождения Российского военного флота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="" xmlns:a16="http://schemas.microsoft.com/office/drawing/2014/main" id="{1BC4DED9-E806-4886-BD44-04CDFB85A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79500"/>
            <a:ext cx="1905000" cy="2654300"/>
          </a:xfrm>
          <a:prstGeom prst="rect">
            <a:avLst/>
          </a:prstGeom>
          <a:noFill/>
          <a:ln w="88900" cmpd="tri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>
            <a:extLst>
              <a:ext uri="{FF2B5EF4-FFF2-40B4-BE49-F238E27FC236}">
                <a16:creationId xmlns="" xmlns:a16="http://schemas.microsoft.com/office/drawing/2014/main" id="{3F83A6BB-687E-456C-A918-DB31EDF01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43413"/>
            <a:ext cx="2514600" cy="1728787"/>
          </a:xfrm>
          <a:prstGeom prst="rect">
            <a:avLst/>
          </a:prstGeom>
          <a:noFill/>
          <a:ln w="88900" cmpd="tri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3" name="Rectangle 9">
            <a:extLst>
              <a:ext uri="{FF2B5EF4-FFF2-40B4-BE49-F238E27FC236}">
                <a16:creationId xmlns="" xmlns:a16="http://schemas.microsoft.com/office/drawing/2014/main" id="{3AC51A45-B7F7-436B-9DE9-D455996C44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543800" cy="1143000"/>
          </a:xfrm>
        </p:spPr>
        <p:txBody>
          <a:bodyPr/>
          <a:lstStyle/>
          <a:p>
            <a:r>
              <a:rPr lang="ru-RU" altLang="en-US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«Морским судам быть»</a:t>
            </a:r>
          </a:p>
        </p:txBody>
      </p:sp>
      <p:sp>
        <p:nvSpPr>
          <p:cNvPr id="16394" name="AutoShape 10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E8F52394-3E50-448C-82B8-E826542A860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534400" y="6324600"/>
            <a:ext cx="533400" cy="457200"/>
          </a:xfrm>
          <a:prstGeom prst="actionButtonEnd">
            <a:avLst/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AutoShape 11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1351DB17-72AF-49BB-A291-074F5FB97D7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95400" y="6324600"/>
            <a:ext cx="533400" cy="457200"/>
          </a:xfrm>
          <a:prstGeom prst="actionButtonBeginning">
            <a:avLst/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2EE24E57-CA27-42F9-A6BE-59ECCFD2CF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543800" cy="1143000"/>
          </a:xfrm>
        </p:spPr>
        <p:txBody>
          <a:bodyPr/>
          <a:lstStyle/>
          <a:p>
            <a:r>
              <a:rPr lang="ru-RU" altLang="en-US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Основание города на Неве</a:t>
            </a:r>
          </a:p>
        </p:txBody>
      </p:sp>
      <p:sp>
        <p:nvSpPr>
          <p:cNvPr id="18436" name="Text Box 4">
            <a:extLst>
              <a:ext uri="{FF2B5EF4-FFF2-40B4-BE49-F238E27FC236}">
                <a16:creationId xmlns="" xmlns:a16="http://schemas.microsoft.com/office/drawing/2014/main" id="{8324F28B-A930-47E6-8F63-94A853ABA0BC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2438400" y="1219200"/>
            <a:ext cx="533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en-US" dirty="0" smtClean="0"/>
              <a:t>В мае </a:t>
            </a:r>
            <a:r>
              <a:rPr lang="ru-RU" altLang="en-US" dirty="0"/>
              <a:t>1703 г. в устье реки Невы, на Заячьем острове, Петр первый заложил крепость, названную Петропавловской, и портовый город Санкт-Петербург.</a:t>
            </a:r>
          </a:p>
        </p:txBody>
      </p:sp>
      <p:pic>
        <p:nvPicPr>
          <p:cNvPr id="18437" name="Picture 5">
            <a:extLst>
              <a:ext uri="{FF2B5EF4-FFF2-40B4-BE49-F238E27FC236}">
                <a16:creationId xmlns="" xmlns:a16="http://schemas.microsoft.com/office/drawing/2014/main" id="{2B23ED1E-CC84-4322-B082-05897D087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76600"/>
            <a:ext cx="6400800" cy="3349625"/>
          </a:xfrm>
          <a:prstGeom prst="rect">
            <a:avLst/>
          </a:prstGeom>
          <a:noFill/>
          <a:ln w="88900" cmpd="tri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AutoShape 6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A961ED59-079A-4DA7-A9E7-0A03783F610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534400" y="6324600"/>
            <a:ext cx="533400" cy="457200"/>
          </a:xfrm>
          <a:prstGeom prst="actionButtonEnd">
            <a:avLst/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AutoShape 7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04E9A28C-30E8-4BD1-A81E-9AC93B307B1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95400" y="6324600"/>
            <a:ext cx="533400" cy="457200"/>
          </a:xfrm>
          <a:prstGeom prst="actionButtonBeginning">
            <a:avLst/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="" xmlns:a16="http://schemas.microsoft.com/office/drawing/2014/main" id="{6D07D3FB-9C78-4B3A-9F04-5AC31ECF5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-228600"/>
            <a:ext cx="7543800" cy="1143000"/>
          </a:xfrm>
        </p:spPr>
        <p:txBody>
          <a:bodyPr/>
          <a:lstStyle/>
          <a:p>
            <a:r>
              <a:rPr lang="ru-RU" altLang="en-US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Строительство Петербурга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="" xmlns:a16="http://schemas.microsoft.com/office/drawing/2014/main" id="{0F3EC70F-1503-423C-BE25-F0DED9EFBC0F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1295400" y="952500"/>
            <a:ext cx="34290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/>
              <a:t>Петербург – первый город России, который чуть ли не с основания стал развиваться по заранее разработанному плану. Указом Петра в 1703 г. была создана «Канцелярия от строений», руководившая всеми работами, однако фактически возглавлял все сам Петр. </a:t>
            </a:r>
          </a:p>
        </p:txBody>
      </p:sp>
      <p:sp>
        <p:nvSpPr>
          <p:cNvPr id="19463" name="AutoShape 7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E57B52F9-1AF0-4C87-A890-2B21957613A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534400" y="6324600"/>
            <a:ext cx="533400" cy="457200"/>
          </a:xfrm>
          <a:prstGeom prst="actionButtonEnd">
            <a:avLst/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AutoShape 8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039347C6-97ED-4100-B05F-A9785E19AE7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95400" y="6324600"/>
            <a:ext cx="533400" cy="457200"/>
          </a:xfrm>
          <a:prstGeom prst="actionButtonBeginning">
            <a:avLst/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65" name="Picture 9">
            <a:extLst>
              <a:ext uri="{FF2B5EF4-FFF2-40B4-BE49-F238E27FC236}">
                <a16:creationId xmlns="" xmlns:a16="http://schemas.microsoft.com/office/drawing/2014/main" id="{0F41A544-4FA7-44E7-976D-A1B224B5B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341438"/>
            <a:ext cx="3889375" cy="4214812"/>
          </a:xfrm>
          <a:prstGeom prst="rect">
            <a:avLst/>
          </a:prstGeom>
          <a:noFill/>
          <a:ln w="88900" cmpd="tri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="" xmlns:a16="http://schemas.microsoft.com/office/drawing/2014/main" id="{D78827B5-CFA5-487E-9948-3B076B44DD7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-26988"/>
            <a:ext cx="7543800" cy="1143001"/>
          </a:xfrm>
        </p:spPr>
        <p:txBody>
          <a:bodyPr/>
          <a:lstStyle/>
          <a:p>
            <a:r>
              <a:rPr lang="ru-RU" altLang="en-US" sz="600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Вторая Венеция</a:t>
            </a:r>
          </a:p>
        </p:txBody>
      </p:sp>
      <p:sp>
        <p:nvSpPr>
          <p:cNvPr id="7173" name="AutoShape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5A7EA54F-BC7A-4800-A251-44C5F7CA6CBC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534400" y="6324600"/>
            <a:ext cx="533400" cy="457200"/>
          </a:xfrm>
          <a:prstGeom prst="actionButtonEnd">
            <a:avLst/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AutoShape 6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B63DDAB4-D44B-49F4-BAB9-B7659663F2D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95400" y="6324600"/>
            <a:ext cx="533400" cy="457200"/>
          </a:xfrm>
          <a:prstGeom prst="actionButtonBeginning">
            <a:avLst/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="" xmlns:a16="http://schemas.microsoft.com/office/drawing/2014/main" id="{1A03AFF5-E130-489B-8DBF-EC11C027201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476375" y="836613"/>
            <a:ext cx="7056438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en-US" sz="2200"/>
              <a:t>В конце жизни, осматривая работы на Ладожском канале и довольный их ходом, Петр говорил строителям: «Видим, как Невой ходят к нам суда из Европы; а когда кончим вот этот канал, увидим, как нашей Волгой придут торговать в Петербург и азиаты». Он мечтал, пользуясь речной сетью России, сделать ее торговой и культурной посредницей между двумя мирами, Западом и Востоком, Европой и Азией.</a:t>
            </a:r>
          </a:p>
        </p:txBody>
      </p:sp>
      <p:pic>
        <p:nvPicPr>
          <p:cNvPr id="7180" name="Picture 12">
            <a:extLst>
              <a:ext uri="{FF2B5EF4-FFF2-40B4-BE49-F238E27FC236}">
                <a16:creationId xmlns="" xmlns:a16="http://schemas.microsoft.com/office/drawing/2014/main" id="{DBDEC00F-18EF-4862-8894-689DB8913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709988"/>
            <a:ext cx="4679950" cy="2959100"/>
          </a:xfrm>
          <a:prstGeom prst="rect">
            <a:avLst/>
          </a:prstGeom>
          <a:noFill/>
          <a:ln w="88900" cmpd="tri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C739CCCA-FF9D-4F89-8980-6274A6A64F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543800" cy="1143000"/>
          </a:xfrm>
        </p:spPr>
        <p:txBody>
          <a:bodyPr/>
          <a:lstStyle/>
          <a:p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 </a:t>
            </a:r>
            <a:endParaRPr lang="ru-RU" altLang="en-US" dirty="0">
              <a:effectLst>
                <a:outerShdw blurRad="38100" dist="38100" dir="2700000" algn="tl">
                  <a:srgbClr val="00000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7411" name="Text Box 3">
            <a:extLst>
              <a:ext uri="{FF2B5EF4-FFF2-40B4-BE49-F238E27FC236}">
                <a16:creationId xmlns="" xmlns:a16="http://schemas.microsoft.com/office/drawing/2014/main" id="{789165B0-8041-4CEC-B0FF-21D336572B5B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1600200" y="1409700"/>
            <a:ext cx="26670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en-US"/>
              <a:t>В исторической литературе существуют разные оценки деятельности Петра 1. Однако большинство исследователей считают, что его реформы имели выдающееся значение в истории России.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="" xmlns:a16="http://schemas.microsoft.com/office/drawing/2014/main" id="{381AE53E-EBCC-4AEF-BA09-8B6B70E0E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1447800"/>
            <a:ext cx="3681412" cy="4741863"/>
          </a:xfrm>
          <a:prstGeom prst="rect">
            <a:avLst/>
          </a:prstGeom>
          <a:noFill/>
          <a:ln w="88900" cmpd="tri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AutoShape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953B2DA-DCE9-40B2-AA97-14C9B84ADAC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534400" y="6324600"/>
            <a:ext cx="533400" cy="457200"/>
          </a:xfrm>
          <a:prstGeom prst="actionButtonEnd">
            <a:avLst/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AutoShape 6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128ED39C-6DAA-45C2-A717-D0D4273F184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95400" y="6324600"/>
            <a:ext cx="533400" cy="457200"/>
          </a:xfrm>
          <a:prstGeom prst="actionButtonBeginning">
            <a:avLst/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291DBD67-8497-4322-8811-874B75E355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543800" cy="1143000"/>
          </a:xfrm>
        </p:spPr>
        <p:txBody>
          <a:bodyPr/>
          <a:lstStyle/>
          <a:p>
            <a:r>
              <a:rPr lang="ru-RU" altLang="en-US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Модель государства</a:t>
            </a:r>
          </a:p>
        </p:txBody>
      </p:sp>
      <p:sp>
        <p:nvSpPr>
          <p:cNvPr id="1028" name="Text Box 4">
            <a:extLst>
              <a:ext uri="{FF2B5EF4-FFF2-40B4-BE49-F238E27FC236}">
                <a16:creationId xmlns="" xmlns:a16="http://schemas.microsoft.com/office/drawing/2014/main" id="{CFAF936D-3A4B-4D27-B4EF-26D887F40AEE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5334000" y="1447800"/>
            <a:ext cx="30480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/>
              <a:t>Идеалом государственного устройства для Петра 1 было «регулярное государство», модель, подобная кораблю, где капитан-царь, его поданные-офицеры и матросы, действующие по морскому уставу.</a:t>
            </a:r>
          </a:p>
        </p:txBody>
      </p:sp>
      <p:pic>
        <p:nvPicPr>
          <p:cNvPr id="1029" name="Picture 5">
            <a:extLst>
              <a:ext uri="{FF2B5EF4-FFF2-40B4-BE49-F238E27FC236}">
                <a16:creationId xmlns="" xmlns:a16="http://schemas.microsoft.com/office/drawing/2014/main" id="{F63740A9-A73E-4ED2-A098-4C4E28B69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1371600"/>
            <a:ext cx="3536954" cy="4648200"/>
          </a:xfrm>
          <a:prstGeom prst="rect">
            <a:avLst/>
          </a:prstGeom>
          <a:noFill/>
          <a:ln w="88900" cmpd="tri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AutoShape 6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621396CB-2AD1-4927-BE75-76C730978C6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534400" y="6324600"/>
            <a:ext cx="533400" cy="457200"/>
          </a:xfrm>
          <a:prstGeom prst="actionButtonEnd">
            <a:avLst/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AutoShape 7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A5DE4069-20B7-48AA-BFEB-D759A319E681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95400" y="6324600"/>
            <a:ext cx="533400" cy="457200"/>
          </a:xfrm>
          <a:prstGeom prst="actionButtonBeginning">
            <a:avLst/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="" xmlns:a16="http://schemas.microsoft.com/office/drawing/2014/main" id="{537A4334-BFF7-4A7F-B245-66A8D96E07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Какие же конкретные преобразования Петра 1 были проведены в период его правления?</a:t>
            </a:r>
          </a:p>
        </p:txBody>
      </p:sp>
      <p:sp>
        <p:nvSpPr>
          <p:cNvPr id="20487" name="Rectangle 7">
            <a:extLst>
              <a:ext uri="{FF2B5EF4-FFF2-40B4-BE49-F238E27FC236}">
                <a16:creationId xmlns="" xmlns:a16="http://schemas.microsoft.com/office/drawing/2014/main" id="{1FF22517-985E-414B-9456-DDD1859631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600" y="2362200"/>
            <a:ext cx="762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en-US" sz="2800" b="1" dirty="0"/>
              <a:t>В 1711г</a:t>
            </a:r>
            <a:r>
              <a:rPr lang="ru-RU" altLang="en-US" sz="2800" b="1" dirty="0" smtClean="0"/>
              <a:t>.</a:t>
            </a:r>
            <a:r>
              <a:rPr lang="ru-RU" altLang="en-US" sz="2800" dirty="0" smtClean="0"/>
              <a:t> учрежден </a:t>
            </a:r>
            <a:r>
              <a:rPr lang="ru-RU" altLang="en-US" sz="2800" dirty="0"/>
              <a:t>С</a:t>
            </a:r>
            <a:r>
              <a:rPr lang="ru-RU" altLang="en-US" sz="2800" dirty="0" smtClean="0"/>
              <a:t>енат</a:t>
            </a:r>
            <a:endParaRPr lang="ru-RU" altLang="en-US" sz="2800" dirty="0"/>
          </a:p>
          <a:p>
            <a:pPr>
              <a:lnSpc>
                <a:spcPct val="90000"/>
              </a:lnSpc>
            </a:pPr>
            <a:r>
              <a:rPr lang="ru-RU" altLang="en-US" sz="2800" b="1" dirty="0"/>
              <a:t>В </a:t>
            </a:r>
            <a:r>
              <a:rPr lang="ru-RU" altLang="en-US" sz="2800" b="1" dirty="0" smtClean="0"/>
              <a:t>1718г</a:t>
            </a:r>
            <a:r>
              <a:rPr lang="ru-RU" altLang="en-US" sz="2800" b="1" dirty="0"/>
              <a:t>. </a:t>
            </a:r>
            <a:r>
              <a:rPr lang="ru-RU" altLang="en-US" sz="2800" dirty="0"/>
              <a:t>проведена реформа центральных </a:t>
            </a:r>
            <a:r>
              <a:rPr lang="ru-RU" altLang="en-US" sz="2800" dirty="0" smtClean="0"/>
              <a:t>учреждений, замена приказов на коллегий.</a:t>
            </a:r>
            <a:endParaRPr lang="ru-RU" altLang="en-US" sz="2800" dirty="0"/>
          </a:p>
          <a:p>
            <a:pPr>
              <a:lnSpc>
                <a:spcPct val="90000"/>
              </a:lnSpc>
            </a:pPr>
            <a:r>
              <a:rPr lang="ru-RU" altLang="en-US" sz="2800" b="1" dirty="0"/>
              <a:t>В 1721г. </a:t>
            </a:r>
            <a:r>
              <a:rPr lang="ru-RU" altLang="en-US" sz="2800" dirty="0"/>
              <a:t>В результате церковной реформы должность патриарха была упразднена, во главе церкви – </a:t>
            </a:r>
            <a:r>
              <a:rPr lang="ru-RU" altLang="en-US" sz="2800" dirty="0" smtClean="0"/>
              <a:t> Святейший Синод</a:t>
            </a:r>
            <a:endParaRPr lang="ru-RU" altLang="en-US" sz="2800" dirty="0"/>
          </a:p>
          <a:p>
            <a:pPr>
              <a:lnSpc>
                <a:spcPct val="90000"/>
              </a:lnSpc>
            </a:pPr>
            <a:r>
              <a:rPr lang="ru-RU" altLang="en-US" sz="2800" b="1" dirty="0"/>
              <a:t>В 1722г. </a:t>
            </a:r>
            <a:r>
              <a:rPr lang="ru-RU" altLang="en-US" sz="2800" dirty="0"/>
              <a:t>- указ о престолонаследии, император сам назначал наследника</a:t>
            </a:r>
          </a:p>
        </p:txBody>
      </p:sp>
      <p:sp>
        <p:nvSpPr>
          <p:cNvPr id="20489" name="AutoShape 9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E5CC8301-3614-4039-BB6B-99A34893533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534400" y="6324600"/>
            <a:ext cx="533400" cy="457200"/>
          </a:xfrm>
          <a:prstGeom prst="actionButtonEnd">
            <a:avLst/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AutoShape 10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A8C84213-B90B-4D3C-898B-F8EC672EFD1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95400" y="6324600"/>
            <a:ext cx="533400" cy="457200"/>
          </a:xfrm>
          <a:prstGeom prst="actionButtonBeginning">
            <a:avLst/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>
            <a:extLst>
              <a:ext uri="{FF2B5EF4-FFF2-40B4-BE49-F238E27FC236}">
                <a16:creationId xmlns="" xmlns:a16="http://schemas.microsoft.com/office/drawing/2014/main" id="{9D1DD982-621C-4CA7-BEEB-B128E2E5AA6C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3810000" y="517525"/>
            <a:ext cx="5334000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И даже многие просчеты в реформах, которыми Петр славен не меньше, чем победами своими, не могут умалить в глазах наших историческую значимость этого, без сомнения, ВЕЛИКОГО человека</a:t>
            </a:r>
          </a:p>
        </p:txBody>
      </p:sp>
      <p:sp>
        <p:nvSpPr>
          <p:cNvPr id="21509" name="AutoShape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499F91D8-ED18-419A-B93D-5C90E38152F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534400" y="6324600"/>
            <a:ext cx="533400" cy="457200"/>
          </a:xfrm>
          <a:prstGeom prst="actionButtonEnd">
            <a:avLst/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AutoShape 6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7F9D6EED-47C3-4F4E-B135-50E581253F2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95400" y="6324600"/>
            <a:ext cx="533400" cy="457200"/>
          </a:xfrm>
          <a:prstGeom prst="actionButtonBeginning">
            <a:avLst/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="" xmlns:a16="http://schemas.microsoft.com/office/drawing/2014/main" id="{3FEA2EB9-9743-4583-B2F3-2215A7896A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543800" cy="1143000"/>
          </a:xfrm>
        </p:spPr>
        <p:txBody>
          <a:bodyPr/>
          <a:lstStyle/>
          <a:p>
            <a:endParaRPr lang="ru-RU" altLang="en-US" sz="6000" dirty="0">
              <a:effectLst>
                <a:outerShdw blurRad="38100" dist="38100" dir="2700000" algn="tl">
                  <a:srgbClr val="00000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3555" name="Rectangle 3" descr="&#10;">
            <a:extLst>
              <a:ext uri="{FF2B5EF4-FFF2-40B4-BE49-F238E27FC236}">
                <a16:creationId xmlns="" xmlns:a16="http://schemas.microsoft.com/office/drawing/2014/main" id="{CFBC6B6B-86DE-4642-9F10-FC625647E4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ru-RU" altLang="en-US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557" name="AutoShape 5">
            <a:hlinkClick r:id="" action="ppaction://hlinkshowjump?jump=lastslideviewed" highlightClick="1"/>
            <a:extLst>
              <a:ext uri="{FF2B5EF4-FFF2-40B4-BE49-F238E27FC236}">
                <a16:creationId xmlns="" xmlns:a16="http://schemas.microsoft.com/office/drawing/2014/main" id="{91462479-EB8C-4021-A7FB-E957B647DE1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229600" y="6019800"/>
            <a:ext cx="838200" cy="762000"/>
          </a:xfrm>
          <a:prstGeom prst="actionButtonHome">
            <a:avLst/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AutoShape 6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49EC34BD-849C-4E20-BC53-E463305B092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95400" y="6324600"/>
            <a:ext cx="533400" cy="457200"/>
          </a:xfrm>
          <a:prstGeom prst="actionButtonBeginning">
            <a:avLst/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 descr="C:\Documents and Settings\fidarova_zu\Рабочий стол\9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52"/>
            <a:ext cx="7929586" cy="65040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>
            <a:extLst>
              <a:ext uri="{FF2B5EF4-FFF2-40B4-BE49-F238E27FC236}">
                <a16:creationId xmlns="" xmlns:a16="http://schemas.microsoft.com/office/drawing/2014/main" id="{57FABE9F-4F6B-46D5-9F41-F17F3A79A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838200"/>
            <a:ext cx="3352800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en-US" sz="40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Показать влияние правления Петра 1 и его реформ на дальнейшее развитие Российского государства </a:t>
            </a:r>
          </a:p>
        </p:txBody>
      </p:sp>
      <p:pic>
        <p:nvPicPr>
          <p:cNvPr id="5130" name="Picture 10">
            <a:extLst>
              <a:ext uri="{FF2B5EF4-FFF2-40B4-BE49-F238E27FC236}">
                <a16:creationId xmlns="" xmlns:a16="http://schemas.microsoft.com/office/drawing/2014/main" id="{92986290-CCAB-4F23-9A8B-9D1F56425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6213"/>
            <a:ext cx="3536950" cy="4573587"/>
          </a:xfrm>
          <a:prstGeom prst="rect">
            <a:avLst/>
          </a:prstGeom>
          <a:noFill/>
          <a:ln w="88900" cmpd="tri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4" name="Rectangle 14">
            <a:extLst>
              <a:ext uri="{FF2B5EF4-FFF2-40B4-BE49-F238E27FC236}">
                <a16:creationId xmlns="" xmlns:a16="http://schemas.microsoft.com/office/drawing/2014/main" id="{FF5D3332-B973-4092-8D2D-DE04E0089AE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76200"/>
            <a:ext cx="7543800" cy="1143000"/>
          </a:xfrm>
        </p:spPr>
        <p:txBody>
          <a:bodyPr/>
          <a:lstStyle/>
          <a:p>
            <a:r>
              <a:rPr lang="ru-RU" altLang="en-US" sz="600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Цель:</a:t>
            </a:r>
          </a:p>
        </p:txBody>
      </p:sp>
      <p:sp>
        <p:nvSpPr>
          <p:cNvPr id="5136" name="AutoShape 16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4BF2E118-A729-4B06-8E4C-26017D6FCEC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534400" y="6324600"/>
            <a:ext cx="533400" cy="457200"/>
          </a:xfrm>
          <a:prstGeom prst="actionButtonEnd">
            <a:avLst/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AutoShape 17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AD10110F-2BEA-497E-B1FB-9989EBA02E2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95400" y="6324600"/>
            <a:ext cx="533400" cy="457200"/>
          </a:xfrm>
          <a:prstGeom prst="actionButtonBeginning">
            <a:avLst/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Text Box 8">
            <a:extLst>
              <a:ext uri="{FF2B5EF4-FFF2-40B4-BE49-F238E27FC236}">
                <a16:creationId xmlns="" xmlns:a16="http://schemas.microsoft.com/office/drawing/2014/main" id="{AE541499-AD91-4D81-A3CF-DE89573505FC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1371600" y="914400"/>
            <a:ext cx="75438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/>
              <a:t>«Познаем в Петре мужа необыкновенного, название великого заслужившего правильно» </a:t>
            </a:r>
            <a:r>
              <a:rPr lang="ru-RU" altLang="en-US" b="1">
                <a:effectLst>
                  <a:outerShdw blurRad="38100" dist="38100" dir="2700000" algn="tl">
                    <a:srgbClr val="FFFFFF"/>
                  </a:outerShdw>
                </a:effectLst>
                <a:hlinkClick r:id="rId3" action="ppaction://hlinksldjump"/>
              </a:rPr>
              <a:t>(1)</a:t>
            </a:r>
            <a:endParaRPr lang="ru-RU" alt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r">
              <a:spcBef>
                <a:spcPct val="50000"/>
              </a:spcBef>
            </a:pPr>
            <a:r>
              <a:rPr lang="ru-RU" altLang="en-US" i="1"/>
              <a:t>Радищев</a:t>
            </a:r>
          </a:p>
        </p:txBody>
      </p:sp>
      <p:sp>
        <p:nvSpPr>
          <p:cNvPr id="8202" name="Text Box 10">
            <a:extLst>
              <a:ext uri="{FF2B5EF4-FFF2-40B4-BE49-F238E27FC236}">
                <a16:creationId xmlns="" xmlns:a16="http://schemas.microsoft.com/office/drawing/2014/main" id="{3972D519-9F96-42D6-B060-7D4E5E956353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3048000" y="2667000"/>
            <a:ext cx="601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dirty="0" smtClean="0"/>
              <a:t> </a:t>
            </a:r>
            <a:endParaRPr lang="ru-RU" altLang="en-US" i="1" dirty="0"/>
          </a:p>
        </p:txBody>
      </p:sp>
      <p:sp>
        <p:nvSpPr>
          <p:cNvPr id="8203" name="Text Box 11">
            <a:extLst>
              <a:ext uri="{FF2B5EF4-FFF2-40B4-BE49-F238E27FC236}">
                <a16:creationId xmlns="" xmlns:a16="http://schemas.microsoft.com/office/drawing/2014/main" id="{33DFDACF-66D4-4C19-A222-57EF450D8C88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1371600" y="4419600"/>
            <a:ext cx="75438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/>
              <a:t>«Петру великому мало конной статуи на Исаакиевской площади: алтари должно воздвигнуть ему на всех площадях и улицах великого царства русского» </a:t>
            </a:r>
            <a:r>
              <a:rPr lang="ru-RU" altLang="en-US" b="1">
                <a:effectLst>
                  <a:outerShdw blurRad="38100" dist="38100" dir="2700000" algn="tl">
                    <a:srgbClr val="FFFFFF"/>
                  </a:outerShdw>
                </a:effectLst>
                <a:hlinkClick r:id="rId3" action="ppaction://hlinksldjump"/>
              </a:rPr>
              <a:t>(1)</a:t>
            </a:r>
            <a:endParaRPr lang="ru-RU" alt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r">
              <a:spcBef>
                <a:spcPct val="50000"/>
              </a:spcBef>
            </a:pPr>
            <a:r>
              <a:rPr lang="ru-RU" altLang="en-US" i="1"/>
              <a:t>Белинский</a:t>
            </a:r>
          </a:p>
        </p:txBody>
      </p:sp>
      <p:pic>
        <p:nvPicPr>
          <p:cNvPr id="8204" name="Picture 12">
            <a:extLst>
              <a:ext uri="{FF2B5EF4-FFF2-40B4-BE49-F238E27FC236}">
                <a16:creationId xmlns="" xmlns:a16="http://schemas.microsoft.com/office/drawing/2014/main" id="{842E3FA6-09B1-43D0-874B-BEF2CC735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857364"/>
            <a:ext cx="2271706" cy="2403486"/>
          </a:xfrm>
          <a:prstGeom prst="rect">
            <a:avLst/>
          </a:prstGeom>
          <a:noFill/>
          <a:ln w="88900" cmpd="tri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7" name="Rectangle 15">
            <a:extLst>
              <a:ext uri="{FF2B5EF4-FFF2-40B4-BE49-F238E27FC236}">
                <a16:creationId xmlns="" xmlns:a16="http://schemas.microsoft.com/office/drawing/2014/main" id="{AD2EAF99-009A-4BB6-842B-8A6925EB3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-152400"/>
            <a:ext cx="7543800" cy="1143000"/>
          </a:xfrm>
        </p:spPr>
        <p:txBody>
          <a:bodyPr/>
          <a:lstStyle/>
          <a:p>
            <a:r>
              <a:rPr lang="ru-RU" altLang="en-US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Вступление</a:t>
            </a:r>
          </a:p>
        </p:txBody>
      </p:sp>
      <p:sp>
        <p:nvSpPr>
          <p:cNvPr id="8209" name="AutoShape 17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69D9FC9-EB67-466C-82C0-F37C90D429A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534400" y="6324600"/>
            <a:ext cx="533400" cy="457200"/>
          </a:xfrm>
          <a:prstGeom prst="actionButtonEnd">
            <a:avLst/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AutoShape 18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2BBB965C-DB12-40E5-BE2B-A62E1D8CB05C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95400" y="6324600"/>
            <a:ext cx="533400" cy="457200"/>
          </a:xfrm>
          <a:prstGeom prst="actionButtonBeginning">
            <a:avLst/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utoUpdateAnimBg="0"/>
      <p:bldP spid="8202" grpId="0" autoUpdateAnimBg="0"/>
      <p:bldP spid="820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F64B7DAB-A256-46D6-8B51-B19D66C0E8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543800" cy="1143000"/>
          </a:xfrm>
        </p:spPr>
        <p:txBody>
          <a:bodyPr/>
          <a:lstStyle/>
          <a:p>
            <a:r>
              <a:rPr lang="ru-RU" altLang="en-US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Детство Петра 1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="" xmlns:a16="http://schemas.microsoft.com/office/drawing/2014/main" id="{7098FD5D-71B4-4A87-A9A8-BC6A63DAB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1524000"/>
            <a:ext cx="3635375" cy="4495800"/>
          </a:xfrm>
          <a:prstGeom prst="rect">
            <a:avLst/>
          </a:prstGeom>
          <a:noFill/>
          <a:ln w="88900" cmpd="tri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Text Box 4">
            <a:extLst>
              <a:ext uri="{FF2B5EF4-FFF2-40B4-BE49-F238E27FC236}">
                <a16:creationId xmlns="" xmlns:a16="http://schemas.microsoft.com/office/drawing/2014/main" id="{B655490F-25B1-4F86-AA3F-C78253C854B0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5181600" y="1143000"/>
            <a:ext cx="4038600" cy="47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800"/>
              <a:t>Петр родился в Москве, в Кремле, 30 мая 1672г. от второго брака царя Алексея Михайловича с Натальей Кирилловной Нарышкиной. Петр был живым и красивым мальчиком, смотрел на всех живо и самоуверенно, ему не сиделось на месте.</a:t>
            </a:r>
          </a:p>
        </p:txBody>
      </p:sp>
      <p:pic>
        <p:nvPicPr>
          <p:cNvPr id="9221" name="Picture 5">
            <a:extLst>
              <a:ext uri="{FF2B5EF4-FFF2-40B4-BE49-F238E27FC236}">
                <a16:creationId xmlns="" xmlns:a16="http://schemas.microsoft.com/office/drawing/2014/main" id="{20C9C6A4-7D6E-4997-821D-E5B5F06E3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3733800" cy="4767263"/>
          </a:xfrm>
          <a:prstGeom prst="rect">
            <a:avLst/>
          </a:prstGeom>
          <a:noFill/>
          <a:ln w="88900" cmpd="tri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="" xmlns:a16="http://schemas.microsoft.com/office/drawing/2014/main" id="{85370B87-D65B-4F07-9D8F-F267792C5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3817938" cy="4800600"/>
          </a:xfrm>
          <a:prstGeom prst="rect">
            <a:avLst/>
          </a:prstGeom>
          <a:noFill/>
          <a:ln w="88900" cmpd="tri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4" name="AutoShape 8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1882EA3A-2D3C-48A8-BBFF-AB3E2853AD2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534400" y="6324600"/>
            <a:ext cx="533400" cy="457200"/>
          </a:xfrm>
          <a:prstGeom prst="actionButtonEnd">
            <a:avLst/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AutoShape 9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41AC048C-2A29-41A3-88B2-40BB0F7693B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95400" y="6324600"/>
            <a:ext cx="533400" cy="457200"/>
          </a:xfrm>
          <a:prstGeom prst="actionButtonBeginning">
            <a:avLst/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="" xmlns:a16="http://schemas.microsoft.com/office/drawing/2014/main" id="{6DF1E348-565D-49AD-AD9F-F2918945BD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543800" cy="1143000"/>
          </a:xfrm>
        </p:spPr>
        <p:txBody>
          <a:bodyPr/>
          <a:lstStyle/>
          <a:p>
            <a:r>
              <a:rPr lang="ru-RU" altLang="en-US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Бегство в Троицу</a:t>
            </a:r>
          </a:p>
        </p:txBody>
      </p:sp>
      <p:pic>
        <p:nvPicPr>
          <p:cNvPr id="10243" name="Picture 3">
            <a:extLst>
              <a:ext uri="{FF2B5EF4-FFF2-40B4-BE49-F238E27FC236}">
                <a16:creationId xmlns="" xmlns:a16="http://schemas.microsoft.com/office/drawing/2014/main" id="{899CC044-80BC-480B-B49A-A590FD1DF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4800600" cy="2895600"/>
          </a:xfrm>
          <a:prstGeom prst="rect">
            <a:avLst/>
          </a:prstGeom>
          <a:noFill/>
          <a:ln w="88900" cmpd="tri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4">
            <a:extLst>
              <a:ext uri="{FF2B5EF4-FFF2-40B4-BE49-F238E27FC236}">
                <a16:creationId xmlns="" xmlns:a16="http://schemas.microsoft.com/office/drawing/2014/main" id="{2658E585-D929-44C3-9A4A-B58A3CC92F5C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1219200" y="3886200"/>
            <a:ext cx="79248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/>
              <a:t>«Неприступные стены монастырей во все времена служили надежной защитой от опасности. В тревожные времена за ними могли укрыться не только цари, но и посадский люд, крестьяне. В начале 12 в. Троицкий монастырь выдержал 16-ти месячную осаду польско – литовских войск. Принял монастырь и молодого царя</a:t>
            </a:r>
            <a:r>
              <a:rPr lang="ru-RU" altLang="en-US" b="1"/>
              <a:t>.» </a:t>
            </a:r>
            <a:r>
              <a:rPr lang="ru-RU" altLang="en-US" b="1">
                <a:effectLst>
                  <a:outerShdw blurRad="38100" dist="38100" dir="2700000" algn="tl">
                    <a:srgbClr val="FFFFFF"/>
                  </a:outerShdw>
                </a:effectLst>
                <a:hlinkClick r:id="rId4" action="ppaction://hlinksldjump"/>
              </a:rPr>
              <a:t>(1)</a:t>
            </a:r>
            <a:r>
              <a:rPr lang="ru-RU" altLang="en-US">
                <a:hlinkClick r:id="rId4" action="ppaction://hlinksldjump"/>
              </a:rPr>
              <a:t> </a:t>
            </a:r>
            <a:endParaRPr lang="ru-RU" altLang="en-US"/>
          </a:p>
        </p:txBody>
      </p:sp>
      <p:sp>
        <p:nvSpPr>
          <p:cNvPr id="10247" name="AutoShape 7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1E057A57-12BD-4F1F-92CF-3A1CC487AE51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534400" y="6324600"/>
            <a:ext cx="533400" cy="457200"/>
          </a:xfrm>
          <a:prstGeom prst="actionButtonEnd">
            <a:avLst/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AutoShape 8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6C0B7B9D-3764-4E60-BB81-DB3C1BA3776C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95400" y="6324600"/>
            <a:ext cx="533400" cy="457200"/>
          </a:xfrm>
          <a:prstGeom prst="actionButtonBeginning">
            <a:avLst/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="" xmlns:a16="http://schemas.microsoft.com/office/drawing/2014/main" id="{0AA6BB48-A698-4895-8442-71F9E8BF23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543800" cy="1143000"/>
          </a:xfrm>
        </p:spPr>
        <p:txBody>
          <a:bodyPr/>
          <a:lstStyle/>
          <a:p>
            <a:r>
              <a:rPr lang="ru-RU" altLang="en-US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Наружность, привычки, образ жизни Петра 1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="" xmlns:a16="http://schemas.microsoft.com/office/drawing/2014/main" id="{8886E0D2-B2F7-4725-9A6C-E9151E4BF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33525"/>
            <a:ext cx="3238500" cy="4638675"/>
          </a:xfrm>
          <a:prstGeom prst="rect">
            <a:avLst/>
          </a:prstGeom>
          <a:noFill/>
          <a:ln w="88900" cmpd="tri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Text Box 4">
            <a:extLst>
              <a:ext uri="{FF2B5EF4-FFF2-40B4-BE49-F238E27FC236}">
                <a16:creationId xmlns="" xmlns:a16="http://schemas.microsoft.com/office/drawing/2014/main" id="{57F4A9D0-9C39-48DD-A39E-65962BD82665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5334000" y="2336800"/>
            <a:ext cx="33528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/>
              <a:t>Был он без малого трех аршин ростом, целой головой выше любой толпы. От природы он был силач: постоянное обращение с молотком и топором еще больше развило его мускульную силу.</a:t>
            </a:r>
          </a:p>
        </p:txBody>
      </p:sp>
      <p:sp>
        <p:nvSpPr>
          <p:cNvPr id="11271" name="AutoShape 7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BEC41DC1-3AD5-4767-B5BA-90E99D083CB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534400" y="6324600"/>
            <a:ext cx="533400" cy="457200"/>
          </a:xfrm>
          <a:prstGeom prst="actionButtonEnd">
            <a:avLst/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AutoShape 8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91ABADDF-CE37-4C58-A0BA-5CB258C9DBD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95400" y="6324600"/>
            <a:ext cx="533400" cy="457200"/>
          </a:xfrm>
          <a:prstGeom prst="actionButtonBeginning">
            <a:avLst/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>
            <a:extLst>
              <a:ext uri="{FF2B5EF4-FFF2-40B4-BE49-F238E27FC236}">
                <a16:creationId xmlns="" xmlns:a16="http://schemas.microsoft.com/office/drawing/2014/main" id="{CEE5C914-9D32-4DC0-B872-EF02C755F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457200"/>
            <a:ext cx="3495675" cy="5715000"/>
          </a:xfrm>
          <a:prstGeom prst="rect">
            <a:avLst/>
          </a:prstGeom>
          <a:noFill/>
          <a:ln w="88900" cmpd="tri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>
            <a:extLst>
              <a:ext uri="{FF2B5EF4-FFF2-40B4-BE49-F238E27FC236}">
                <a16:creationId xmlns="" xmlns:a16="http://schemas.microsoft.com/office/drawing/2014/main" id="{0D8C9B8A-E7B5-4174-8B33-DA8176CCE6FA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1371600" y="1557338"/>
            <a:ext cx="38862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en-US"/>
              <a:t>«Но выше всего он ставил ремесло корабельное. Современники считали его лучшим корабельным мастером России. Из него, уроженца континентальной Москвы, вышел истинный моряк, которому морской воздух нужен был, как рыбе вода» </a:t>
            </a:r>
            <a:r>
              <a:rPr lang="ru-RU" altLang="en-US" b="1">
                <a:effectLst>
                  <a:outerShdw blurRad="38100" dist="38100" dir="2700000" algn="tl">
                    <a:srgbClr val="FFFFFF"/>
                  </a:outerShdw>
                </a:effectLst>
                <a:hlinkClick r:id="rId4" action="ppaction://hlinksldjump"/>
              </a:rPr>
              <a:t>(1)</a:t>
            </a:r>
            <a:r>
              <a:rPr lang="ru-RU" altLang="en-US">
                <a:hlinkClick r:id="rId4" action="ppaction://hlinksldjump"/>
              </a:rPr>
              <a:t> </a:t>
            </a:r>
            <a:endParaRPr lang="ru-RU" altLang="en-US"/>
          </a:p>
        </p:txBody>
      </p:sp>
      <p:sp>
        <p:nvSpPr>
          <p:cNvPr id="13319" name="AutoShape 7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8B340852-4590-4434-9F20-8B895960B7A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534400" y="6324600"/>
            <a:ext cx="533400" cy="457200"/>
          </a:xfrm>
          <a:prstGeom prst="actionButtonEnd">
            <a:avLst/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AutoShape 8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3378DA69-B342-494C-A911-63D407A46C1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95400" y="6324600"/>
            <a:ext cx="533400" cy="457200"/>
          </a:xfrm>
          <a:prstGeom prst="actionButtonBeginning">
            <a:avLst/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>
            <a:extLst>
              <a:ext uri="{FF2B5EF4-FFF2-40B4-BE49-F238E27FC236}">
                <a16:creationId xmlns="" xmlns:a16="http://schemas.microsoft.com/office/drawing/2014/main" id="{2DF9DE99-5C86-479A-9CD9-B9885E0FC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8" y="1143000"/>
            <a:ext cx="3268662" cy="4572000"/>
          </a:xfrm>
          <a:prstGeom prst="rect">
            <a:avLst/>
          </a:prstGeom>
          <a:noFill/>
          <a:ln w="88900" cmpd="tri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4">
            <a:extLst>
              <a:ext uri="{FF2B5EF4-FFF2-40B4-BE49-F238E27FC236}">
                <a16:creationId xmlns="" xmlns:a16="http://schemas.microsoft.com/office/drawing/2014/main" id="{6C4686B4-6E97-4E43-87FA-0BCF7998139A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4953000" y="990600"/>
            <a:ext cx="39624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/>
              <a:t>«Роскоши Петр не выносил…Когда Екатерина развернула перед ним великолепный наряд, приготовленный для коронации костюм, он рассердился. Схватил расшитое серебром платье, встряхнул и, указав на посыпавшиеся блестки, сказал: «Если их подмести, хватит на жалование гренадеру» </a:t>
            </a:r>
            <a:r>
              <a:rPr lang="ru-RU" altLang="en-US" b="1">
                <a:effectLst>
                  <a:outerShdw blurRad="38100" dist="38100" dir="2700000" algn="tl">
                    <a:srgbClr val="FFFFFF"/>
                  </a:outerShdw>
                </a:effectLst>
                <a:hlinkClick r:id="rId4" action="ppaction://hlinksldjump"/>
              </a:rPr>
              <a:t>(2)</a:t>
            </a:r>
            <a:endParaRPr lang="ru-RU" alt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342" name="AutoShape 6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035BE70-7DBC-4F67-BBAA-CE6BC1DB2A9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534400" y="6324600"/>
            <a:ext cx="533400" cy="457200"/>
          </a:xfrm>
          <a:prstGeom prst="actionButtonEnd">
            <a:avLst/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AutoShape 7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99BC4D79-5726-42E8-9384-7BB3E6FCE77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95400" y="6324600"/>
            <a:ext cx="533400" cy="457200"/>
          </a:xfrm>
          <a:prstGeom prst="actionButtonBeginning">
            <a:avLst/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="" xmlns:a16="http://schemas.microsoft.com/office/drawing/2014/main" id="{B79CD52C-2B34-44B6-B922-F37F03CCB1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543800" cy="1143000"/>
          </a:xfrm>
        </p:spPr>
        <p:txBody>
          <a:bodyPr/>
          <a:lstStyle/>
          <a:p>
            <a:r>
              <a:rPr lang="ru-RU" altLang="en-US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Создание флота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="" xmlns:a16="http://schemas.microsoft.com/office/drawing/2014/main" id="{4ABE2D9E-2CAF-42F5-AAFC-32C8A9CDC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0"/>
            <a:ext cx="2319338" cy="3124200"/>
          </a:xfrm>
          <a:prstGeom prst="rect">
            <a:avLst/>
          </a:prstGeom>
          <a:noFill/>
          <a:ln w="88900" cmpd="tri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Text Box 4">
            <a:extLst>
              <a:ext uri="{FF2B5EF4-FFF2-40B4-BE49-F238E27FC236}">
                <a16:creationId xmlns="" xmlns:a16="http://schemas.microsoft.com/office/drawing/2014/main" id="{8B94F115-9EE1-411D-B203-453C144E0573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4114800" y="1066800"/>
            <a:ext cx="3581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/>
              <a:t>Выйти на берега Черного и Балтийского морей было для России исторической необходимостью.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="" xmlns:a16="http://schemas.microsoft.com/office/drawing/2014/main" id="{F8F8DBC5-A8FE-4C08-A085-9745E3F6357B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2209800" y="4419600"/>
            <a:ext cx="42672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en-US"/>
              <a:t>Всего за несколько месяцев, к весне 1696 г., был создан Азовский флот.</a:t>
            </a:r>
          </a:p>
          <a:p>
            <a:pPr>
              <a:spcBef>
                <a:spcPct val="50000"/>
              </a:spcBef>
            </a:pPr>
            <a:endParaRPr lang="ru-RU" altLang="en-US"/>
          </a:p>
        </p:txBody>
      </p:sp>
      <p:pic>
        <p:nvPicPr>
          <p:cNvPr id="12295" name="Picture 7">
            <a:extLst>
              <a:ext uri="{FF2B5EF4-FFF2-40B4-BE49-F238E27FC236}">
                <a16:creationId xmlns="" xmlns:a16="http://schemas.microsoft.com/office/drawing/2014/main" id="{250D33D6-8184-4484-9BCD-5288E3A37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1009650"/>
            <a:ext cx="2317750" cy="3028950"/>
          </a:xfrm>
          <a:prstGeom prst="rect">
            <a:avLst/>
          </a:prstGeom>
          <a:noFill/>
          <a:ln w="88900" cmpd="tri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7" name="AutoShape 9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588828B4-D00A-4B80-ACDA-06309910662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534400" y="6324600"/>
            <a:ext cx="533400" cy="457200"/>
          </a:xfrm>
          <a:prstGeom prst="actionButtonEnd">
            <a:avLst/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AutoShape 10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78788D82-C014-4248-913B-0849C7E3325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95400" y="6324600"/>
            <a:ext cx="533400" cy="457200"/>
          </a:xfrm>
          <a:prstGeom prst="actionButtonBeginning">
            <a:avLst/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  <p:bldP spid="12294" grpId="0" autoUpdateAnimBg="0"/>
    </p:bldLst>
  </p:timing>
</p:sld>
</file>

<file path=ppt/theme/theme1.xml><?xml version="1.0" encoding="utf-8"?>
<a:theme xmlns:a="http://schemas.openxmlformats.org/drawingml/2006/main" name="Стратегия">
  <a:themeElements>
    <a:clrScheme name="Стратегия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Стратег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Стратегия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ратегия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ратегия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ратегия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ратегия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ратегия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Designs\Стратегия.pot</Template>
  <TotalTime>712</TotalTime>
  <Words>1722</Words>
  <Application>Microsoft Office PowerPoint</Application>
  <PresentationFormat>Экран (4:3)</PresentationFormat>
  <Paragraphs>78</Paragraphs>
  <Slides>19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Стратегия</vt:lpstr>
      <vt:lpstr>Великий государь –  великого государства 350-летию со дня рождения Петра 1</vt:lpstr>
      <vt:lpstr>Цель:</vt:lpstr>
      <vt:lpstr>Вступление</vt:lpstr>
      <vt:lpstr>Детство Петра 1</vt:lpstr>
      <vt:lpstr>Бегство в Троицу</vt:lpstr>
      <vt:lpstr>Наружность, привычки, образ жизни Петра 1</vt:lpstr>
      <vt:lpstr>Слайд 7</vt:lpstr>
      <vt:lpstr>Слайд 8</vt:lpstr>
      <vt:lpstr>Создание флота</vt:lpstr>
      <vt:lpstr>Взятие Азова</vt:lpstr>
      <vt:lpstr>«Морским судам быть»</vt:lpstr>
      <vt:lpstr>Основание города на Неве</vt:lpstr>
      <vt:lpstr>Строительство Петербурга</vt:lpstr>
      <vt:lpstr>Вторая Венеция</vt:lpstr>
      <vt:lpstr> </vt:lpstr>
      <vt:lpstr>Модель государства</vt:lpstr>
      <vt:lpstr>Какие же конкретные преобразования Петра 1 были проведены в период его правления?</vt:lpstr>
      <vt:lpstr>Слайд 18</vt:lpstr>
      <vt:lpstr>Слайд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Петр 1 Великий</dc:title>
  <dc:creator>ADMIN</dc:creator>
  <cp:lastModifiedBy>fidarova_zu</cp:lastModifiedBy>
  <cp:revision>50</cp:revision>
  <dcterms:created xsi:type="dcterms:W3CDTF">2006-02-26T11:14:34Z</dcterms:created>
  <dcterms:modified xsi:type="dcterms:W3CDTF">2022-03-02T12:19:56Z</dcterms:modified>
</cp:coreProperties>
</file>