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6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dirty="0" smtClean="0">
                <a:latin typeface="Times New Roman"/>
                <a:cs typeface="Times New Roman"/>
              </a:rPr>
              <a:t>МБОУ СОШ №42 им.Х.Мамсурова</a:t>
            </a:r>
            <a:br>
              <a:rPr lang="ru-RU" sz="4800" i="1" dirty="0" smtClean="0">
                <a:latin typeface="Times New Roman"/>
                <a:cs typeface="Times New Roman"/>
              </a:rPr>
            </a:br>
            <a:r>
              <a:rPr lang="ru-RU" sz="4800" i="1" dirty="0" smtClean="0">
                <a:latin typeface="Times New Roman"/>
                <a:cs typeface="Times New Roman"/>
              </a:rPr>
              <a:t>ГИА – 9 классы</a:t>
            </a:r>
            <a:endParaRPr sz="4800" i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5478779"/>
            <a:ext cx="60502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147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Заместитель директора по УВР </a:t>
            </a:r>
            <a:r>
              <a:rPr lang="ru-RU" sz="2000" dirty="0" err="1" smtClean="0">
                <a:latin typeface="Times New Roman"/>
                <a:cs typeface="Times New Roman"/>
              </a:rPr>
              <a:t>Бзыкова</a:t>
            </a:r>
            <a:r>
              <a:rPr lang="ru-RU" sz="2000" dirty="0" smtClean="0">
                <a:latin typeface="Times New Roman"/>
                <a:cs typeface="Times New Roman"/>
              </a:rPr>
              <a:t> И.Т.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5910" y="250190"/>
            <a:ext cx="6466840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857250">
              <a:lnSpc>
                <a:spcPts val="1910"/>
              </a:lnSpc>
              <a:spcBef>
                <a:spcPts val="170"/>
              </a:spcBef>
            </a:pPr>
            <a:r>
              <a:rPr sz="1600" b="1" spc="-5" dirty="0">
                <a:latin typeface="Times New Roman"/>
                <a:cs typeface="Times New Roman"/>
              </a:rPr>
              <a:t>Шкала </a:t>
            </a:r>
            <a:r>
              <a:rPr sz="1600" b="1" spc="-10" dirty="0">
                <a:latin typeface="Times New Roman"/>
                <a:cs typeface="Times New Roman"/>
              </a:rPr>
              <a:t>пересчета первичного </a:t>
            </a:r>
            <a:r>
              <a:rPr sz="1600" b="1" dirty="0">
                <a:latin typeface="Times New Roman"/>
                <a:cs typeface="Times New Roman"/>
              </a:rPr>
              <a:t>балла </a:t>
            </a:r>
            <a:r>
              <a:rPr sz="1600" b="1" spc="-5" dirty="0">
                <a:latin typeface="Times New Roman"/>
                <a:cs typeface="Times New Roman"/>
              </a:rPr>
              <a:t>за выполнение  экзаменационной </a:t>
            </a:r>
            <a:r>
              <a:rPr sz="1600" b="1" spc="-15" dirty="0">
                <a:latin typeface="Times New Roman"/>
                <a:cs typeface="Times New Roman"/>
              </a:rPr>
              <a:t>работы </a:t>
            </a:r>
            <a:r>
              <a:rPr sz="1600" b="1" dirty="0">
                <a:latin typeface="Times New Roman"/>
                <a:cs typeface="Times New Roman"/>
              </a:rPr>
              <a:t>в </a:t>
            </a:r>
            <a:r>
              <a:rPr sz="1600" b="1" spc="-15" dirty="0">
                <a:latin typeface="Times New Roman"/>
                <a:cs typeface="Times New Roman"/>
              </a:rPr>
              <a:t>отметку </a:t>
            </a:r>
            <a:r>
              <a:rPr sz="1600" b="1" dirty="0">
                <a:latin typeface="Times New Roman"/>
                <a:cs typeface="Times New Roman"/>
              </a:rPr>
              <a:t>по </a:t>
            </a:r>
            <a:r>
              <a:rPr sz="1600" b="1" spc="-5" dirty="0">
                <a:latin typeface="Times New Roman"/>
                <a:cs typeface="Times New Roman"/>
              </a:rPr>
              <a:t>пятибалльной </a:t>
            </a:r>
            <a:r>
              <a:rPr sz="1600" b="1" spc="-10" dirty="0">
                <a:latin typeface="Times New Roman"/>
                <a:cs typeface="Times New Roman"/>
              </a:rPr>
              <a:t>шкале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(проект)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6090" y="689609"/>
          <a:ext cx="8675369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5489"/>
                <a:gridCol w="898525"/>
                <a:gridCol w="975360"/>
                <a:gridCol w="2317750"/>
                <a:gridCol w="2468245"/>
              </a:tblGrid>
              <a:tr h="350520">
                <a:tc>
                  <a:txBody>
                    <a:bodyPr/>
                    <a:lstStyle/>
                    <a:p>
                      <a:pPr marL="660400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«2»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«3»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«4»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«5»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7675">
                <a:tc>
                  <a:txBody>
                    <a:bodyPr/>
                    <a:lstStyle/>
                    <a:p>
                      <a:pPr marL="278130">
                        <a:lnSpc>
                          <a:spcPts val="219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25 – 33 ,из них не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130810">
                        <a:lnSpc>
                          <a:spcPct val="1058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баллов за грамотность (по  критериям ГК1–ГК4).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Если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критериям ГК1–ГК4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обучающийся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набрал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менее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баллов,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выставляется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отметка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«3».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34 – 39,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 менее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баллов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76835">
                        <a:lnSpc>
                          <a:spcPct val="1058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грамотность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(по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критериям  ГК1–ГК4). Если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критериям  ГК1–ГК4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обучающийся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набрал менее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баллов,  выставляется отметка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«3».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328930">
                        <a:lnSpc>
                          <a:spcPts val="2190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 –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22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75945">
                        <a:lnSpc>
                          <a:spcPts val="219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31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610235">
                        <a:lnSpc>
                          <a:spcPts val="218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9 –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18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27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467995">
                        <a:lnSpc>
                          <a:spcPts val="2185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13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26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37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412750">
                        <a:lnSpc>
                          <a:spcPts val="2190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12 -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27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3345">
                        <a:lnSpc>
                          <a:spcPts val="219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25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34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552450">
                        <a:lnSpc>
                          <a:spcPts val="218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13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24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35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356235">
                        <a:lnSpc>
                          <a:spcPts val="2185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–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18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52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25 – 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71780">
                        <a:lnSpc>
                          <a:spcPts val="2190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0 -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 –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12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18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3175" algn="ctr">
                        <a:lnSpc>
                          <a:spcPts val="219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0 -</a:t>
                      </a:r>
                      <a:r>
                        <a:rPr sz="1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29 –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46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53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59 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Прием </a:t>
            </a:r>
            <a:r>
              <a:rPr sz="4000" dirty="0"/>
              <a:t>и </a:t>
            </a:r>
            <a:r>
              <a:rPr sz="4000" spc="-10" dirty="0"/>
              <a:t>рассмотрение</a:t>
            </a:r>
            <a:r>
              <a:rPr sz="4000" spc="-65" dirty="0"/>
              <a:t> </a:t>
            </a:r>
            <a:r>
              <a:rPr sz="4000" spc="-15" dirty="0"/>
              <a:t>апелляций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881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79900"/>
              </a:lnSpc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подают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  баллами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непосредственно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 err="1">
                <a:solidFill>
                  <a:srgbClr val="BF0000"/>
                </a:solidFill>
                <a:latin typeface="Calibri"/>
                <a:cs typeface="Calibri"/>
              </a:rPr>
              <a:t>конфликтную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rgbClr val="BF0000"/>
                </a:solidFill>
                <a:latin typeface="Calibri"/>
                <a:cs typeface="Calibri"/>
              </a:rPr>
              <a:t>комиссию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579879"/>
            <a:ext cx="7998461" cy="427424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0" dirty="0" smtClean="0">
                <a:latin typeface="Calibri"/>
                <a:cs typeface="Calibri"/>
              </a:rPr>
              <a:t>Гуманитарный профиль</a:t>
            </a:r>
            <a:r>
              <a:rPr lang="ru-RU" sz="3000" u="sng" dirty="0" smtClean="0">
                <a:latin typeface="Calibri"/>
                <a:cs typeface="Calibri"/>
              </a:rPr>
              <a:t>: </a:t>
            </a:r>
            <a:r>
              <a:rPr lang="ru-RU" sz="3000" dirty="0" smtClean="0">
                <a:latin typeface="Calibri"/>
                <a:cs typeface="Calibri"/>
              </a:rPr>
              <a:t>л</a:t>
            </a:r>
            <a:r>
              <a:rPr lang="ru-RU" sz="2800" b="1" spc="-20" dirty="0" smtClean="0">
                <a:latin typeface="Calibri"/>
                <a:cs typeface="Calibri"/>
              </a:rPr>
              <a:t>итература, </a:t>
            </a:r>
            <a:r>
              <a:rPr lang="ru-RU" sz="2800" b="1" spc="-20" dirty="0" err="1" smtClean="0">
                <a:latin typeface="Calibri"/>
                <a:cs typeface="Calibri"/>
              </a:rPr>
              <a:t>иностр.язык</a:t>
            </a:r>
            <a:r>
              <a:rPr lang="ru-RU" sz="2800" b="1" spc="-20" dirty="0" smtClean="0">
                <a:latin typeface="Calibri"/>
                <a:cs typeface="Calibri"/>
              </a:rPr>
              <a:t>, история, право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5" dirty="0" err="1" smtClean="0">
                <a:latin typeface="Calibri"/>
                <a:cs typeface="Calibri"/>
              </a:rPr>
              <a:t>Естественно-научный</a:t>
            </a:r>
            <a:r>
              <a:rPr lang="ru-RU" sz="3000" b="1" u="sng" spc="-15" dirty="0" smtClean="0">
                <a:latin typeface="Calibri"/>
                <a:cs typeface="Calibri"/>
              </a:rPr>
              <a:t> профиль:</a:t>
            </a:r>
            <a:endParaRPr sz="3000" b="1" u="sng" dirty="0">
              <a:latin typeface="Calibri"/>
              <a:cs typeface="Calibri"/>
            </a:endParaRPr>
          </a:p>
          <a:p>
            <a:pPr marL="508634" marR="5080" algn="ctr">
              <a:lnSpc>
                <a:spcPts val="3990"/>
              </a:lnSpc>
              <a:spcBef>
                <a:spcPts val="190"/>
              </a:spcBef>
            </a:pPr>
            <a:r>
              <a:rPr lang="ru-RU" sz="3000" b="1" spc="-20" dirty="0" err="1" smtClean="0">
                <a:latin typeface="Calibri"/>
                <a:cs typeface="Calibri"/>
              </a:rPr>
              <a:t>Углубленно:м</a:t>
            </a:r>
            <a:r>
              <a:rPr sz="3000" b="1" spc="-20" dirty="0" err="1" smtClean="0">
                <a:latin typeface="Calibri"/>
                <a:cs typeface="Calibri"/>
              </a:rPr>
              <a:t>атематика</a:t>
            </a:r>
            <a:r>
              <a:rPr sz="3000" b="1" spc="-20" dirty="0">
                <a:latin typeface="Calibri"/>
                <a:cs typeface="Calibri"/>
              </a:rPr>
              <a:t>, </a:t>
            </a:r>
            <a:r>
              <a:rPr lang="ru-RU" sz="3000" b="1" spc="-15" dirty="0" smtClean="0">
                <a:latin typeface="Calibri"/>
                <a:cs typeface="Calibri"/>
              </a:rPr>
              <a:t>химия, биология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latin typeface="Times New Roman"/>
                <a:cs typeface="Times New Roman"/>
              </a:rPr>
              <a:t>Универсальный: </a:t>
            </a:r>
            <a:r>
              <a:rPr lang="ru-RU" sz="2800" b="1" dirty="0" smtClean="0">
                <a:latin typeface="Times New Roman"/>
                <a:cs typeface="Times New Roman"/>
              </a:rPr>
              <a:t>русск.яз., </a:t>
            </a:r>
            <a:r>
              <a:rPr lang="ru-RU" sz="2800" b="1" dirty="0" err="1" smtClean="0">
                <a:latin typeface="Times New Roman"/>
                <a:cs typeface="Times New Roman"/>
              </a:rPr>
              <a:t>литерат</a:t>
            </a:r>
            <a:r>
              <a:rPr lang="ru-RU" sz="2800" b="1" dirty="0" smtClean="0">
                <a:latin typeface="Times New Roman"/>
                <a:cs typeface="Times New Roman"/>
              </a:rPr>
              <a:t>., математика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latin typeface="Times New Roman"/>
                <a:cs typeface="Times New Roman"/>
              </a:rPr>
              <a:t>Технологический: </a:t>
            </a:r>
            <a:r>
              <a:rPr lang="ru-RU" sz="2800" b="1" dirty="0" smtClean="0">
                <a:latin typeface="Times New Roman"/>
                <a:cs typeface="Times New Roman"/>
              </a:rPr>
              <a:t>математика, физика, информатика</a:t>
            </a:r>
            <a:endParaRPr lang="ru-RU" sz="2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sz="3000" b="1" u="sng" spc="-15" dirty="0" err="1" smtClean="0">
                <a:latin typeface="Calibri"/>
                <a:cs typeface="Calibri"/>
              </a:rPr>
              <a:t>элективные</a:t>
            </a:r>
            <a:r>
              <a:rPr sz="3000" b="1" u="sng" spc="25" dirty="0" smtClean="0">
                <a:latin typeface="Calibri"/>
                <a:cs typeface="Calibri"/>
              </a:rPr>
              <a:t> </a:t>
            </a:r>
            <a:r>
              <a:rPr sz="3000" b="1" u="sng" spc="-5" dirty="0">
                <a:latin typeface="Calibri"/>
                <a:cs typeface="Calibri"/>
              </a:rPr>
              <a:t>курсы:</a:t>
            </a:r>
            <a:endParaRPr sz="3000" u="sng" dirty="0">
              <a:latin typeface="Calibri"/>
              <a:cs typeface="Calibri"/>
            </a:endParaRP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r>
              <a:rPr lang="ru-RU" sz="3000" dirty="0" smtClean="0">
                <a:latin typeface="Calibri"/>
                <a:cs typeface="Calibri"/>
              </a:rPr>
              <a:t>Индивидуальные проекты, теория познания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7420" y="219709"/>
            <a:ext cx="50469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 indent="-947419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Профильное</a:t>
            </a:r>
            <a:r>
              <a:rPr sz="4000" spc="-70" dirty="0"/>
              <a:t> </a:t>
            </a:r>
            <a:r>
              <a:rPr sz="4000" spc="-15" dirty="0" err="1"/>
              <a:t>обучение</a:t>
            </a:r>
            <a:r>
              <a:rPr sz="4000" spc="-15" dirty="0"/>
              <a:t>  </a:t>
            </a:r>
            <a:endParaRPr sz="4000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462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для  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рассмотрения: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>
                <a:latin typeface="Calibri"/>
                <a:cs typeface="Calibri"/>
              </a:rPr>
              <a:t>ПОРЯДОК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21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22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737</Words>
  <Application>Microsoft Office PowerPoint</Application>
  <PresentationFormat>Экран (4:3)</PresentationFormat>
  <Paragraphs>169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МБОУ СОШ №42 им.Х.Мамсурова ГИА – 9 классы</vt:lpstr>
      <vt:lpstr>Основные вопросы для  рассмотрения:</vt:lpstr>
      <vt:lpstr>ОБЩИЕ ПОЛОЖЕНИЯ ГИА в 9 классе</vt:lpstr>
      <vt:lpstr>Формы проведения ГИА</vt:lpstr>
      <vt:lpstr>Учащиеся с ОВЗ</vt:lpstr>
      <vt:lpstr>ПОРЯДОК ПРОВЕДЕНИЯ  ГИА</vt:lpstr>
      <vt:lpstr>ПОРЯДОК ПРОВЕДЕНИЯ  ГИА</vt:lpstr>
      <vt:lpstr>Презентация PowerPoint</vt:lpstr>
      <vt:lpstr>Порядок проведения ГИА</vt:lpstr>
      <vt:lpstr>Порядок проведения ГИА</vt:lpstr>
      <vt:lpstr>Презентация PowerPoint</vt:lpstr>
      <vt:lpstr>ЕСЛИ НАБРАЛ БАЛЛОВ НИЖЕ  МИНИМАЛЬНОГО….</vt:lpstr>
      <vt:lpstr>Прием и рассмотрение апелляций</vt:lpstr>
      <vt:lpstr>Профильное обучение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Ирина Тугановна Бзыкова</cp:lastModifiedBy>
  <cp:revision>37</cp:revision>
  <dcterms:created xsi:type="dcterms:W3CDTF">2017-10-17T11:06:34Z</dcterms:created>
  <dcterms:modified xsi:type="dcterms:W3CDTF">2021-12-03T13:48:17Z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